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303" r:id="rId2"/>
    <p:sldId id="579" r:id="rId3"/>
    <p:sldId id="606" r:id="rId4"/>
    <p:sldId id="262" r:id="rId5"/>
    <p:sldId id="263" r:id="rId6"/>
    <p:sldId id="516" r:id="rId7"/>
    <p:sldId id="265" r:id="rId8"/>
    <p:sldId id="607" r:id="rId9"/>
    <p:sldId id="558" r:id="rId10"/>
    <p:sldId id="362" r:id="rId11"/>
    <p:sldId id="355" r:id="rId12"/>
    <p:sldId id="378" r:id="rId13"/>
    <p:sldId id="390" r:id="rId14"/>
    <p:sldId id="626" r:id="rId15"/>
    <p:sldId id="551" r:id="rId16"/>
    <p:sldId id="608" r:id="rId17"/>
    <p:sldId id="569" r:id="rId18"/>
    <p:sldId id="421" r:id="rId19"/>
    <p:sldId id="456" r:id="rId20"/>
    <p:sldId id="613" r:id="rId21"/>
    <p:sldId id="614" r:id="rId22"/>
    <p:sldId id="615" r:id="rId23"/>
    <p:sldId id="617" r:id="rId24"/>
    <p:sldId id="623" r:id="rId25"/>
    <p:sldId id="616" r:id="rId26"/>
    <p:sldId id="618" r:id="rId27"/>
    <p:sldId id="552" r:id="rId28"/>
    <p:sldId id="557" r:id="rId29"/>
    <p:sldId id="609" r:id="rId30"/>
    <p:sldId id="610" r:id="rId31"/>
    <p:sldId id="611" r:id="rId32"/>
    <p:sldId id="612" r:id="rId33"/>
    <p:sldId id="585" r:id="rId34"/>
    <p:sldId id="624" r:id="rId35"/>
    <p:sldId id="588" r:id="rId36"/>
    <p:sldId id="596" r:id="rId37"/>
    <p:sldId id="625" r:id="rId38"/>
    <p:sldId id="591" r:id="rId39"/>
    <p:sldId id="592" r:id="rId40"/>
    <p:sldId id="459" r:id="rId41"/>
    <p:sldId id="573" r:id="rId42"/>
    <p:sldId id="541" r:id="rId43"/>
    <p:sldId id="492" r:id="rId44"/>
    <p:sldId id="619" r:id="rId45"/>
    <p:sldId id="620" r:id="rId46"/>
    <p:sldId id="621" r:id="rId4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80"/>
    <p:restoredTop sz="88014"/>
  </p:normalViewPr>
  <p:slideViewPr>
    <p:cSldViewPr snapToGrid="0" snapToObjects="1">
      <p:cViewPr varScale="1">
        <p:scale>
          <a:sx n="111" d="100"/>
          <a:sy n="111" d="100"/>
        </p:scale>
        <p:origin x="1464" y="200"/>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6/26/25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16647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31746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2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7819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172430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80083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30</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31</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58597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40</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82884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2555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145574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419958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94434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6/26/25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cmathias/dlmp-data-analysis-with-r" TargetMode="External"/><Relationship Id="rId2" Type="http://schemas.openxmlformats.org/officeDocument/2006/relationships/hyperlink" Target="https://rstudio.dlmp.uw.edu/"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bit.ly/4ei10u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tif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7.png"/><Relationship Id="rId7"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R Course Introduction</a:t>
            </a:r>
          </a:p>
        </p:txBody>
      </p:sp>
    </p:spTree>
    <p:extLst>
      <p:ext uri="{BB962C8B-B14F-4D97-AF65-F5344CB8AC3E}">
        <p14:creationId xmlns:p14="http://schemas.microsoft.com/office/powerpoint/2010/main" val="1196694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Course Goals and Objectives</a:t>
            </a:r>
          </a:p>
        </p:txBody>
      </p:sp>
      <p:sp>
        <p:nvSpPr>
          <p:cNvPr id="3" name="TextBox 2"/>
          <p:cNvSpPr txBox="1"/>
          <p:nvPr/>
        </p:nvSpPr>
        <p:spPr>
          <a:xfrm>
            <a:off x="1024128" y="2353692"/>
            <a:ext cx="10096500" cy="397031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Establish good practices for working with data safely</a:t>
            </a:r>
          </a:p>
          <a:p>
            <a:pPr marL="288925" lvl="1" indent="-288925">
              <a:buFont typeface="Arial" panose="020B0604020202020204" pitchFamily="34" charset="0"/>
              <a:buChar char="•"/>
            </a:pPr>
            <a:r>
              <a:rPr lang="en-US" sz="3600" dirty="0">
                <a:latin typeface="Arial Narrow" panose="020B0606020202030204" pitchFamily="34" charset="0"/>
              </a:rPr>
              <a:t>Teach features of the R programming language that improve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can be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a:t>
            </a:r>
          </a:p>
        </p:txBody>
      </p:sp>
    </p:spTree>
    <p:extLst>
      <p:ext uri="{BB962C8B-B14F-4D97-AF65-F5344CB8AC3E}">
        <p14:creationId xmlns:p14="http://schemas.microsoft.com/office/powerpoint/2010/main" val="344006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BBFDE-C862-619E-BAF5-3E6ECB3BC722}"/>
              </a:ext>
            </a:extLst>
          </p:cNvPr>
          <p:cNvPicPr>
            <a:picLocks noChangeAspect="1"/>
          </p:cNvPicPr>
          <p:nvPr/>
        </p:nvPicPr>
        <p:blipFill>
          <a:blip r:embed="rId3"/>
          <a:stretch>
            <a:fillRect/>
          </a:stretch>
        </p:blipFill>
        <p:spPr>
          <a:xfrm>
            <a:off x="5867049" y="1576522"/>
            <a:ext cx="6284034" cy="45899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4"/>
          <a:stretch>
            <a:fillRect/>
          </a:stretch>
        </p:blipFill>
        <p:spPr>
          <a:xfrm>
            <a:off x="854817" y="1576522"/>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1" name="Google Shape;351;p29"/>
          <p:cNvPicPr preferRelativeResize="0"/>
          <p:nvPr/>
        </p:nvPicPr>
        <p:blipFill>
          <a:blip r:embed="rId5">
            <a:alphaModFix/>
          </a:blip>
          <a:stretch>
            <a:fillRect/>
          </a:stretch>
        </p:blipFill>
        <p:spPr>
          <a:xfrm>
            <a:off x="858935" y="4311317"/>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040754" y="2199958"/>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2545638" y="3880752"/>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040754" y="4098376"/>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2963800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1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F4E-DD3B-FC12-E8AB-343F46344CAC}"/>
              </a:ext>
            </a:extLst>
          </p:cNvPr>
          <p:cNvSpPr>
            <a:spLocks noGrp="1"/>
          </p:cNvSpPr>
          <p:nvPr>
            <p:ph type="title"/>
          </p:nvPr>
        </p:nvSpPr>
        <p:spPr/>
        <p:txBody>
          <a:bodyPr/>
          <a:lstStyle/>
          <a:p>
            <a:r>
              <a:rPr lang="en-US" dirty="0"/>
              <a:t>Onward!</a:t>
            </a:r>
          </a:p>
        </p:txBody>
      </p:sp>
      <p:sp>
        <p:nvSpPr>
          <p:cNvPr id="3" name="Content Placeholder 2">
            <a:extLst>
              <a:ext uri="{FF2B5EF4-FFF2-40B4-BE49-F238E27FC236}">
                <a16:creationId xmlns:a16="http://schemas.microsoft.com/office/drawing/2014/main" id="{BADCACAC-F8C0-EC7D-FB97-F722DF87C9E6}"/>
              </a:ext>
            </a:extLst>
          </p:cNvPr>
          <p:cNvSpPr>
            <a:spLocks noGrp="1"/>
          </p:cNvSpPr>
          <p:nvPr>
            <p:ph idx="1"/>
          </p:nvPr>
        </p:nvSpPr>
        <p:spPr>
          <a:xfrm>
            <a:off x="702366" y="2524539"/>
            <a:ext cx="8958469" cy="4023360"/>
          </a:xfrm>
        </p:spPr>
        <p:txBody>
          <a:bodyPr>
            <a:normAutofit/>
          </a:bodyPr>
          <a:lstStyle/>
          <a:p>
            <a:r>
              <a:rPr lang="en-US" dirty="0"/>
              <a:t> We will sign onto our DLMP server to use </a:t>
            </a:r>
            <a:r>
              <a:rPr lang="en-US" dirty="0" err="1"/>
              <a:t>Rstudio</a:t>
            </a:r>
            <a:r>
              <a:rPr lang="en-US" dirty="0"/>
              <a:t> for these lessons: </a:t>
            </a:r>
            <a:r>
              <a:rPr lang="en-US" dirty="0">
                <a:hlinkClick r:id="rId2"/>
              </a:rPr>
              <a:t>https://rstudio.dlmp.uw.edu/</a:t>
            </a:r>
            <a:endParaRPr lang="en-US" dirty="0"/>
          </a:p>
          <a:p>
            <a:pPr lvl="1"/>
            <a:r>
              <a:rPr lang="en-US" dirty="0"/>
              <a:t> This resource will be available for you while you are at UW</a:t>
            </a:r>
          </a:p>
          <a:p>
            <a:pPr lvl="1"/>
            <a:r>
              <a:rPr lang="en-US" dirty="0"/>
              <a:t> It is secure for protected health information (but be careful about where you transfer PHI to get it to the RStudio server)</a:t>
            </a:r>
          </a:p>
          <a:p>
            <a:r>
              <a:rPr lang="en-US" dirty="0"/>
              <a:t> Course material available at: </a:t>
            </a:r>
            <a:r>
              <a:rPr lang="en-US" dirty="0">
                <a:hlinkClick r:id="rId3"/>
              </a:rPr>
              <a:t>https://github.com/pcmathias/dlmp-data-analysis-with-r</a:t>
            </a:r>
            <a:endParaRPr lang="en-US" dirty="0"/>
          </a:p>
          <a:p>
            <a:r>
              <a:rPr lang="en-US" dirty="0"/>
              <a:t> Please fill out pre-course survey: </a:t>
            </a:r>
            <a:r>
              <a:rPr lang="en-US" dirty="0">
                <a:hlinkClick r:id="rId4"/>
              </a:rPr>
              <a:t>https://bit.ly/4ei10u0</a:t>
            </a:r>
            <a:r>
              <a:rPr lang="en-US" dirty="0"/>
              <a:t> </a:t>
            </a:r>
          </a:p>
        </p:txBody>
      </p:sp>
      <p:pic>
        <p:nvPicPr>
          <p:cNvPr id="7" name="Picture 6" descr="A qr code on a white background&#10;&#10;Description automatically generated">
            <a:extLst>
              <a:ext uri="{FF2B5EF4-FFF2-40B4-BE49-F238E27FC236}">
                <a16:creationId xmlns:a16="http://schemas.microsoft.com/office/drawing/2014/main" id="{EAF35F2C-F861-6D94-27FB-27A272DA1F14}"/>
              </a:ext>
            </a:extLst>
          </p:cNvPr>
          <p:cNvPicPr>
            <a:picLocks noChangeAspect="1"/>
          </p:cNvPicPr>
          <p:nvPr/>
        </p:nvPicPr>
        <p:blipFill>
          <a:blip r:embed="rId5"/>
          <a:stretch>
            <a:fillRect/>
          </a:stretch>
        </p:blipFill>
        <p:spPr>
          <a:xfrm>
            <a:off x="9117497" y="0"/>
            <a:ext cx="2951922" cy="2951922"/>
          </a:xfrm>
          <a:prstGeom prst="rect">
            <a:avLst/>
          </a:prstGeom>
        </p:spPr>
      </p:pic>
    </p:spTree>
    <p:extLst>
      <p:ext uri="{BB962C8B-B14F-4D97-AF65-F5344CB8AC3E}">
        <p14:creationId xmlns:p14="http://schemas.microsoft.com/office/powerpoint/2010/main" val="287563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 and Quarto</a:t>
            </a:r>
          </a:p>
        </p:txBody>
      </p:sp>
    </p:spTree>
    <p:extLst>
      <p:ext uri="{BB962C8B-B14F-4D97-AF65-F5344CB8AC3E}">
        <p14:creationId xmlns:p14="http://schemas.microsoft.com/office/powerpoint/2010/main" val="2898463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73070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4C1EFDB-6F37-D8F8-209F-BD8FE6D41674}"/>
              </a:ext>
            </a:extLst>
          </p:cNvPr>
          <p:cNvGrpSpPr/>
          <p:nvPr/>
        </p:nvGrpSpPr>
        <p:grpSpPr>
          <a:xfrm>
            <a:off x="6206861" y="1274896"/>
            <a:ext cx="4537339" cy="4997888"/>
            <a:chOff x="1149962" y="1860112"/>
            <a:chExt cx="4537339" cy="4997888"/>
          </a:xfrm>
        </p:grpSpPr>
        <p:pic>
          <p:nvPicPr>
            <p:cNvPr id="19" name="Picture 18" descr="Your Computer Monitor Could be Part of Antitrust Scheme">
              <a:extLst>
                <a:ext uri="{FF2B5EF4-FFF2-40B4-BE49-F238E27FC236}">
                  <a16:creationId xmlns:a16="http://schemas.microsoft.com/office/drawing/2014/main" id="{2AAA03F0-96D9-B66C-3AA6-B99DF9DC9B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20" name="Picture 19">
              <a:extLst>
                <a:ext uri="{FF2B5EF4-FFF2-40B4-BE49-F238E27FC236}">
                  <a16:creationId xmlns:a16="http://schemas.microsoft.com/office/drawing/2014/main" id="{49E27EC9-C1A1-60DC-2876-D845DC337B05}"/>
                </a:ext>
              </a:extLst>
            </p:cNvPr>
            <p:cNvPicPr>
              <a:picLocks noChangeAspect="1"/>
            </p:cNvPicPr>
            <p:nvPr/>
          </p:nvPicPr>
          <p:blipFill>
            <a:blip r:embed="rId4"/>
            <a:stretch>
              <a:fillRect/>
            </a:stretch>
          </p:blipFill>
          <p:spPr>
            <a:xfrm>
              <a:off x="2942381" y="2835791"/>
              <a:ext cx="952500" cy="952500"/>
            </a:xfrm>
            <a:prstGeom prst="rect">
              <a:avLst/>
            </a:prstGeom>
          </p:spPr>
        </p:pic>
        <p:sp>
          <p:nvSpPr>
            <p:cNvPr id="21" name="Google Shape;247;p37">
              <a:extLst>
                <a:ext uri="{FF2B5EF4-FFF2-40B4-BE49-F238E27FC236}">
                  <a16:creationId xmlns:a16="http://schemas.microsoft.com/office/drawing/2014/main" id="{E90F00C9-22C5-39B3-0142-25E6E3AFBEC0}"/>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sp>
        <p:nvSpPr>
          <p:cNvPr id="2" name="Title 1"/>
          <p:cNvSpPr>
            <a:spLocks noGrp="1"/>
          </p:cNvSpPr>
          <p:nvPr>
            <p:ph type="title"/>
          </p:nvPr>
        </p:nvSpPr>
        <p:spPr/>
        <p:txBody>
          <a:bodyPr/>
          <a:lstStyle/>
          <a:p>
            <a:r>
              <a:rPr lang="en-US" dirty="0"/>
              <a:t>RStudio:  Hosted Remotely and In Your Home</a:t>
            </a:r>
          </a:p>
        </p:txBody>
      </p:sp>
      <p:pic>
        <p:nvPicPr>
          <p:cNvPr id="27" name="Picture 26">
            <a:extLst>
              <a:ext uri="{FF2B5EF4-FFF2-40B4-BE49-F238E27FC236}">
                <a16:creationId xmlns:a16="http://schemas.microsoft.com/office/drawing/2014/main" id="{7E7B44C4-A647-2094-55C0-9BF11F5E2BE4}"/>
              </a:ext>
            </a:extLst>
          </p:cNvPr>
          <p:cNvPicPr>
            <a:picLocks noChangeAspect="1"/>
          </p:cNvPicPr>
          <p:nvPr/>
        </p:nvPicPr>
        <p:blipFill>
          <a:blip r:embed="rId5"/>
          <a:stretch>
            <a:fillRect/>
          </a:stretch>
        </p:blipFill>
        <p:spPr>
          <a:xfrm>
            <a:off x="2540543" y="1842155"/>
            <a:ext cx="2514002" cy="2559299"/>
          </a:xfrm>
          <a:prstGeom prst="rect">
            <a:avLst/>
          </a:prstGeom>
        </p:spPr>
      </p:pic>
      <p:sp>
        <p:nvSpPr>
          <p:cNvPr id="28" name="Google Shape;247;p37">
            <a:extLst>
              <a:ext uri="{FF2B5EF4-FFF2-40B4-BE49-F238E27FC236}">
                <a16:creationId xmlns:a16="http://schemas.microsoft.com/office/drawing/2014/main" id="{D4C08973-A581-BD7F-DD63-04DF69932303}"/>
              </a:ext>
            </a:extLst>
          </p:cNvPr>
          <p:cNvSpPr txBox="1"/>
          <p:nvPr/>
        </p:nvSpPr>
        <p:spPr>
          <a:xfrm>
            <a:off x="1923535" y="454686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(DLMP Server)</a:t>
            </a:r>
          </a:p>
        </p:txBody>
      </p:sp>
      <p:sp>
        <p:nvSpPr>
          <p:cNvPr id="3" name="TextBox 2">
            <a:extLst>
              <a:ext uri="{FF2B5EF4-FFF2-40B4-BE49-F238E27FC236}">
                <a16:creationId xmlns:a16="http://schemas.microsoft.com/office/drawing/2014/main" id="{1C439E5C-96EA-B863-BEE7-9104D457D7B0}"/>
              </a:ext>
            </a:extLst>
          </p:cNvPr>
          <p:cNvSpPr txBox="1"/>
          <p:nvPr/>
        </p:nvSpPr>
        <p:spPr>
          <a:xfrm>
            <a:off x="0" y="5988205"/>
            <a:ext cx="12192000" cy="830997"/>
          </a:xfrm>
          <a:prstGeom prst="rect">
            <a:avLst/>
          </a:prstGeom>
          <a:noFill/>
        </p:spPr>
        <p:txBody>
          <a:bodyPr wrap="square" rtlCol="0">
            <a:spAutoFit/>
          </a:bodyPr>
          <a:lstStyle/>
          <a:p>
            <a:pPr algn="ctr"/>
            <a:r>
              <a:rPr lang="en-US" sz="2400" dirty="0">
                <a:solidFill>
                  <a:srgbClr val="FF0000"/>
                </a:solidFill>
              </a:rPr>
              <a:t>Ensure that local computing resources (e.g. your personal computer) are encrypted and secure before working with PHI. It’s safest to use DLMP resources to do your work.</a:t>
            </a:r>
          </a:p>
        </p:txBody>
      </p:sp>
    </p:spTree>
    <p:extLst>
      <p:ext uri="{BB962C8B-B14F-4D97-AF65-F5344CB8AC3E}">
        <p14:creationId xmlns:p14="http://schemas.microsoft.com/office/powerpoint/2010/main" val="133454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4538546" y="2193770"/>
            <a:ext cx="7653454" cy="3178175"/>
          </a:xfrm>
        </p:spPr>
        <p:txBody>
          <a:bodyPr>
            <a:noAutofit/>
          </a:bodyPr>
          <a:lstStyle/>
          <a:p>
            <a:pPr marL="742950" indent="-742950">
              <a:buFont typeface="+mj-lt"/>
              <a:buAutoNum type="arabicPeriod"/>
            </a:pPr>
            <a:r>
              <a:rPr lang="en-US" sz="4000" dirty="0"/>
              <a:t>Navigate to: </a:t>
            </a:r>
            <a:r>
              <a:rPr lang="en-US" sz="4000" dirty="0">
                <a:solidFill>
                  <a:schemeClr val="accent2"/>
                </a:solidFill>
              </a:rPr>
              <a:t>https://</a:t>
            </a:r>
            <a:r>
              <a:rPr lang="en-US" sz="4000" dirty="0" err="1">
                <a:solidFill>
                  <a:schemeClr val="accent2"/>
                </a:solidFill>
              </a:rPr>
              <a:t>rstudio.dlmp.uw.edu</a:t>
            </a:r>
            <a:r>
              <a:rPr lang="en-US" sz="4000" dirty="0">
                <a:solidFill>
                  <a:schemeClr val="accent2"/>
                </a:solidFill>
              </a:rPr>
              <a:t>/</a:t>
            </a:r>
          </a:p>
          <a:p>
            <a:pPr marL="742950" indent="-742950">
              <a:buFont typeface="+mj-lt"/>
              <a:buAutoNum type="arabicPeriod"/>
            </a:pPr>
            <a:r>
              <a:rPr lang="en-US" sz="4000" dirty="0"/>
              <a:t>First enter your NetID credentials</a:t>
            </a:r>
          </a:p>
          <a:p>
            <a:pPr marL="742950" indent="-742950">
              <a:buFont typeface="+mj-lt"/>
              <a:buAutoNum type="arabicPeriod"/>
            </a:pPr>
            <a:r>
              <a:rPr lang="en-US" sz="4000" dirty="0"/>
              <a:t>Enter your AMC (Epic) credentials at the “Sign in to RStudio” screen</a:t>
            </a:r>
          </a:p>
          <a:p>
            <a:pPr marL="742950" indent="-742950">
              <a:buFont typeface="+mj-lt"/>
              <a:buAutoNum type="arabicPeriod"/>
            </a:pPr>
            <a:r>
              <a:rPr lang="en-US" sz="4000" dirty="0"/>
              <a:t>Post your sticky when you are done</a:t>
            </a:r>
          </a:p>
          <a:p>
            <a:pPr marL="0" indent="0">
              <a:buNone/>
            </a:pPr>
            <a:endParaRPr lang="en-US" sz="4000" dirty="0"/>
          </a:p>
          <a:p>
            <a:pPr marL="0" indent="0">
              <a:buNone/>
            </a:pPr>
            <a:endParaRPr lang="en-US" sz="4000" dirty="0"/>
          </a:p>
          <a:p>
            <a:pPr marL="0" indent="0">
              <a:buNone/>
            </a:pPr>
            <a:endParaRPr lang="en-US" sz="4000" dirty="0"/>
          </a:p>
        </p:txBody>
      </p:sp>
      <p:pic>
        <p:nvPicPr>
          <p:cNvPr id="2" name="Picture 1">
            <a:extLst>
              <a:ext uri="{FF2B5EF4-FFF2-40B4-BE49-F238E27FC236}">
                <a16:creationId xmlns:a16="http://schemas.microsoft.com/office/drawing/2014/main" id="{296D11B3-0E86-53D7-AE72-77C04A363E93}"/>
              </a:ext>
            </a:extLst>
          </p:cNvPr>
          <p:cNvPicPr>
            <a:picLocks noChangeAspect="1"/>
          </p:cNvPicPr>
          <p:nvPr/>
        </p:nvPicPr>
        <p:blipFill>
          <a:blip r:embed="rId3"/>
          <a:stretch>
            <a:fillRect/>
          </a:stretch>
        </p:blipFill>
        <p:spPr>
          <a:xfrm>
            <a:off x="88900" y="2055888"/>
            <a:ext cx="4330700" cy="4470400"/>
          </a:xfrm>
          <a:prstGeom prst="rect">
            <a:avLst/>
          </a:prstGeom>
        </p:spPr>
      </p:pic>
    </p:spTree>
    <p:extLst>
      <p:ext uri="{BB962C8B-B14F-4D97-AF65-F5344CB8AC3E}">
        <p14:creationId xmlns:p14="http://schemas.microsoft.com/office/powerpoint/2010/main" val="155348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D7E136D-2ACF-674B-2A06-7266905A7DE3}"/>
              </a:ext>
            </a:extLst>
          </p:cNvPr>
          <p:cNvPicPr>
            <a:picLocks noChangeAspect="1"/>
          </p:cNvPicPr>
          <p:nvPr/>
        </p:nvPicPr>
        <p:blipFill>
          <a:blip r:embed="rId3"/>
          <a:stretch>
            <a:fillRect/>
          </a:stretch>
        </p:blipFill>
        <p:spPr>
          <a:xfrm>
            <a:off x="569891" y="0"/>
            <a:ext cx="11052217" cy="6858000"/>
          </a:xfrm>
          <a:prstGeom prst="rect">
            <a:avLst/>
          </a:prstGeom>
        </p:spPr>
      </p:pic>
      <p:grpSp>
        <p:nvGrpSpPr>
          <p:cNvPr id="14" name="Group 13">
            <a:extLst>
              <a:ext uri="{FF2B5EF4-FFF2-40B4-BE49-F238E27FC236}">
                <a16:creationId xmlns:a16="http://schemas.microsoft.com/office/drawing/2014/main" id="{39D983C5-7D3D-6875-D729-DF4609BEC6B0}"/>
              </a:ext>
            </a:extLst>
          </p:cNvPr>
          <p:cNvGrpSpPr/>
          <p:nvPr/>
        </p:nvGrpSpPr>
        <p:grpSpPr>
          <a:xfrm>
            <a:off x="569891" y="501805"/>
            <a:ext cx="6037116" cy="6295234"/>
            <a:chOff x="569891" y="501805"/>
            <a:chExt cx="6037116" cy="6295234"/>
          </a:xfrm>
        </p:grpSpPr>
        <p:sp>
          <p:nvSpPr>
            <p:cNvPr id="5" name="Rectangle 4">
              <a:extLst>
                <a:ext uri="{FF2B5EF4-FFF2-40B4-BE49-F238E27FC236}">
                  <a16:creationId xmlns:a16="http://schemas.microsoft.com/office/drawing/2014/main" id="{F5EA3393-A1BA-985D-CDE8-AC2BF17B50C7}"/>
                </a:ext>
              </a:extLst>
            </p:cNvPr>
            <p:cNvSpPr/>
            <p:nvPr/>
          </p:nvSpPr>
          <p:spPr>
            <a:xfrm>
              <a:off x="569891" y="501805"/>
              <a:ext cx="6037116" cy="623427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733B0CD-CC8B-4FA2-4C71-4BB94ECCC810}"/>
                </a:ext>
              </a:extLst>
            </p:cNvPr>
            <p:cNvSpPr txBox="1"/>
            <p:nvPr/>
          </p:nvSpPr>
          <p:spPr>
            <a:xfrm>
              <a:off x="2612142" y="6212264"/>
              <a:ext cx="1952614" cy="584775"/>
            </a:xfrm>
            <a:prstGeom prst="rect">
              <a:avLst/>
            </a:prstGeom>
            <a:noFill/>
          </p:spPr>
          <p:txBody>
            <a:bodyPr wrap="square" rtlCol="0">
              <a:spAutoFit/>
            </a:bodyPr>
            <a:lstStyle/>
            <a:p>
              <a:pPr algn="ctr"/>
              <a:r>
                <a:rPr lang="en-US" sz="3200" dirty="0">
                  <a:solidFill>
                    <a:schemeClr val="accent6"/>
                  </a:solidFill>
                </a:rPr>
                <a:t>CONSOLE</a:t>
              </a:r>
            </a:p>
          </p:txBody>
        </p:sp>
      </p:grpSp>
      <p:grpSp>
        <p:nvGrpSpPr>
          <p:cNvPr id="15" name="Group 14">
            <a:extLst>
              <a:ext uri="{FF2B5EF4-FFF2-40B4-BE49-F238E27FC236}">
                <a16:creationId xmlns:a16="http://schemas.microsoft.com/office/drawing/2014/main" id="{455AFA4F-867B-3FA3-517C-EAC75EFD20AE}"/>
              </a:ext>
            </a:extLst>
          </p:cNvPr>
          <p:cNvGrpSpPr/>
          <p:nvPr/>
        </p:nvGrpSpPr>
        <p:grpSpPr>
          <a:xfrm>
            <a:off x="6607007" y="501805"/>
            <a:ext cx="5015101" cy="2590273"/>
            <a:chOff x="6607007" y="501805"/>
            <a:chExt cx="5015101" cy="2590273"/>
          </a:xfrm>
        </p:grpSpPr>
        <p:sp>
          <p:nvSpPr>
            <p:cNvPr id="10" name="Rectangle 9">
              <a:extLst>
                <a:ext uri="{FF2B5EF4-FFF2-40B4-BE49-F238E27FC236}">
                  <a16:creationId xmlns:a16="http://schemas.microsoft.com/office/drawing/2014/main" id="{6E0160BA-DF89-36E1-16E5-1B0F1A988BAF}"/>
                </a:ext>
              </a:extLst>
            </p:cNvPr>
            <p:cNvSpPr/>
            <p:nvPr/>
          </p:nvSpPr>
          <p:spPr>
            <a:xfrm>
              <a:off x="6607007" y="501805"/>
              <a:ext cx="5015101" cy="2590273"/>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ECBB7AC-0D89-08AF-AE2F-F41156EC8097}"/>
                </a:ext>
              </a:extLst>
            </p:cNvPr>
            <p:cNvSpPr txBox="1"/>
            <p:nvPr/>
          </p:nvSpPr>
          <p:spPr>
            <a:xfrm>
              <a:off x="7650434" y="2507303"/>
              <a:ext cx="3001604" cy="584775"/>
            </a:xfrm>
            <a:prstGeom prst="rect">
              <a:avLst/>
            </a:prstGeom>
            <a:noFill/>
          </p:spPr>
          <p:txBody>
            <a:bodyPr wrap="square" rtlCol="0">
              <a:spAutoFit/>
            </a:bodyPr>
            <a:lstStyle/>
            <a:p>
              <a:pPr algn="ctr"/>
              <a:r>
                <a:rPr lang="en-US" sz="3200" dirty="0">
                  <a:solidFill>
                    <a:schemeClr val="accent6"/>
                  </a:solidFill>
                </a:rPr>
                <a:t>ENVIRONMENT</a:t>
              </a:r>
            </a:p>
          </p:txBody>
        </p:sp>
      </p:grpSp>
      <p:grpSp>
        <p:nvGrpSpPr>
          <p:cNvPr id="16" name="Group 15">
            <a:extLst>
              <a:ext uri="{FF2B5EF4-FFF2-40B4-BE49-F238E27FC236}">
                <a16:creationId xmlns:a16="http://schemas.microsoft.com/office/drawing/2014/main" id="{FCCB29A5-7CCC-7F30-0F61-B8C0802359C6}"/>
              </a:ext>
            </a:extLst>
          </p:cNvPr>
          <p:cNvGrpSpPr/>
          <p:nvPr/>
        </p:nvGrpSpPr>
        <p:grpSpPr>
          <a:xfrm>
            <a:off x="6680364" y="3092078"/>
            <a:ext cx="4941744" cy="3704962"/>
            <a:chOff x="6680364" y="3092078"/>
            <a:chExt cx="4941744" cy="3704962"/>
          </a:xfrm>
        </p:grpSpPr>
        <p:sp>
          <p:nvSpPr>
            <p:cNvPr id="12" name="Rectangle 11">
              <a:extLst>
                <a:ext uri="{FF2B5EF4-FFF2-40B4-BE49-F238E27FC236}">
                  <a16:creationId xmlns:a16="http://schemas.microsoft.com/office/drawing/2014/main" id="{BD666815-FB77-FDC7-798D-CB741A2940D1}"/>
                </a:ext>
              </a:extLst>
            </p:cNvPr>
            <p:cNvSpPr/>
            <p:nvPr/>
          </p:nvSpPr>
          <p:spPr>
            <a:xfrm>
              <a:off x="6680364" y="3092078"/>
              <a:ext cx="4941744" cy="364400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F0050C65-3DEA-4E66-514E-7698371A1FC7}"/>
                </a:ext>
              </a:extLst>
            </p:cNvPr>
            <p:cNvSpPr txBox="1"/>
            <p:nvPr/>
          </p:nvSpPr>
          <p:spPr>
            <a:xfrm>
              <a:off x="8154424" y="6212265"/>
              <a:ext cx="1920266" cy="584775"/>
            </a:xfrm>
            <a:prstGeom prst="rect">
              <a:avLst/>
            </a:prstGeom>
            <a:noFill/>
          </p:spPr>
          <p:txBody>
            <a:bodyPr wrap="square" rtlCol="0">
              <a:spAutoFit/>
            </a:bodyPr>
            <a:lstStyle/>
            <a:p>
              <a:pPr algn="ctr"/>
              <a:r>
                <a:rPr lang="en-US" sz="3200" dirty="0">
                  <a:solidFill>
                    <a:schemeClr val="accent6"/>
                  </a:solidFill>
                </a:rPr>
                <a:t>FILES</a:t>
              </a:r>
            </a:p>
          </p:txBody>
        </p:sp>
      </p:grpSp>
    </p:spTree>
    <p:extLst>
      <p:ext uri="{BB962C8B-B14F-4D97-AF65-F5344CB8AC3E}">
        <p14:creationId xmlns:p14="http://schemas.microsoft.com/office/powerpoint/2010/main" val="393266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Setting Up a Project on the DLMP Server</a:t>
            </a:r>
          </a:p>
        </p:txBody>
      </p:sp>
    </p:spTree>
    <p:extLst>
      <p:ext uri="{BB962C8B-B14F-4D97-AF65-F5344CB8AC3E}">
        <p14:creationId xmlns:p14="http://schemas.microsoft.com/office/powerpoint/2010/main" val="1143176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7885DA2-FC00-E6EB-F9C5-33B4A4AC4A30}"/>
              </a:ext>
            </a:extLst>
          </p:cNvPr>
          <p:cNvPicPr>
            <a:picLocks noChangeAspect="1"/>
          </p:cNvPicPr>
          <p:nvPr/>
        </p:nvPicPr>
        <p:blipFill>
          <a:blip r:embed="rId3"/>
          <a:stretch>
            <a:fillRect/>
          </a:stretch>
        </p:blipFill>
        <p:spPr>
          <a:xfrm>
            <a:off x="107799" y="2484609"/>
            <a:ext cx="7610118" cy="3550432"/>
          </a:xfrm>
          <a:prstGeom prst="rect">
            <a:avLst/>
          </a:prstGeom>
        </p:spPr>
      </p:pic>
      <p:sp>
        <p:nvSpPr>
          <p:cNvPr id="2" name="Title 1">
            <a:extLst>
              <a:ext uri="{FF2B5EF4-FFF2-40B4-BE49-F238E27FC236}">
                <a16:creationId xmlns:a16="http://schemas.microsoft.com/office/drawing/2014/main" id="{FA3268D0-3B72-6089-F4DE-6CE80E606FCE}"/>
              </a:ext>
            </a:extLst>
          </p:cNvPr>
          <p:cNvSpPr>
            <a:spLocks noGrp="1"/>
          </p:cNvSpPr>
          <p:nvPr>
            <p:ph type="title"/>
          </p:nvPr>
        </p:nvSpPr>
        <p:spPr/>
        <p:txBody>
          <a:bodyPr/>
          <a:lstStyle/>
          <a:p>
            <a:r>
              <a:rPr lang="en-US" dirty="0"/>
              <a:t>Working with our DLMP RStudio server </a:t>
            </a:r>
            <a:r>
              <a:rPr lang="en-US" i="1" dirty="0" err="1"/>
              <a:t>gattaca</a:t>
            </a:r>
            <a:endParaRPr lang="en-US" dirty="0"/>
          </a:p>
        </p:txBody>
      </p:sp>
      <p:sp>
        <p:nvSpPr>
          <p:cNvPr id="3" name="Content Placeholder 2">
            <a:extLst>
              <a:ext uri="{FF2B5EF4-FFF2-40B4-BE49-F238E27FC236}">
                <a16:creationId xmlns:a16="http://schemas.microsoft.com/office/drawing/2014/main" id="{A7F5ABFA-C30E-92FE-1B2C-58CF08BFDBE3}"/>
              </a:ext>
            </a:extLst>
          </p:cNvPr>
          <p:cNvSpPr>
            <a:spLocks noGrp="1"/>
          </p:cNvSpPr>
          <p:nvPr>
            <p:ph idx="1"/>
          </p:nvPr>
        </p:nvSpPr>
        <p:spPr>
          <a:xfrm>
            <a:off x="7683190" y="2286000"/>
            <a:ext cx="4427033" cy="4023360"/>
          </a:xfrm>
        </p:spPr>
        <p:txBody>
          <a:bodyPr>
            <a:normAutofit/>
          </a:bodyPr>
          <a:lstStyle/>
          <a:p>
            <a:pPr>
              <a:buFont typeface="Wingdings" pitchFamily="2" charset="2"/>
              <a:buChar char="§"/>
            </a:pPr>
            <a:r>
              <a:rPr lang="en-US" sz="3200" dirty="0"/>
              <a:t> Linux server (open source operating system)</a:t>
            </a:r>
          </a:p>
          <a:p>
            <a:pPr>
              <a:buFont typeface="Wingdings" pitchFamily="2" charset="2"/>
              <a:buChar char="§"/>
            </a:pPr>
            <a:r>
              <a:rPr lang="en-US" sz="3200" dirty="0"/>
              <a:t> Every user has a private file structure under their username</a:t>
            </a:r>
          </a:p>
          <a:p>
            <a:pPr>
              <a:buFont typeface="Wingdings" pitchFamily="2" charset="2"/>
              <a:buChar char="§"/>
            </a:pPr>
            <a:r>
              <a:rPr lang="en-US" sz="3200" dirty="0"/>
              <a:t> There are some public folders above the individual user level</a:t>
            </a:r>
          </a:p>
        </p:txBody>
      </p:sp>
      <p:cxnSp>
        <p:nvCxnSpPr>
          <p:cNvPr id="7" name="Straight Arrow Connector 6">
            <a:extLst>
              <a:ext uri="{FF2B5EF4-FFF2-40B4-BE49-F238E27FC236}">
                <a16:creationId xmlns:a16="http://schemas.microsoft.com/office/drawing/2014/main" id="{04E23DDE-A96D-422B-E169-B5781440ED9A}"/>
              </a:ext>
            </a:extLst>
          </p:cNvPr>
          <p:cNvCxnSpPr>
            <a:cxnSpLocks/>
          </p:cNvCxnSpPr>
          <p:nvPr/>
        </p:nvCxnSpPr>
        <p:spPr>
          <a:xfrm flipH="1" flipV="1">
            <a:off x="892097" y="3072161"/>
            <a:ext cx="568713" cy="12255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4A83D0-B260-10E9-2460-3293C318D7EC}"/>
              </a:ext>
            </a:extLst>
          </p:cNvPr>
          <p:cNvSpPr txBox="1"/>
          <p:nvPr/>
        </p:nvSpPr>
        <p:spPr>
          <a:xfrm>
            <a:off x="1460810" y="4234718"/>
            <a:ext cx="3679902" cy="923330"/>
          </a:xfrm>
          <a:prstGeom prst="rect">
            <a:avLst/>
          </a:prstGeom>
          <a:noFill/>
        </p:spPr>
        <p:txBody>
          <a:bodyPr wrap="square" rtlCol="0">
            <a:spAutoFit/>
          </a:bodyPr>
          <a:lstStyle/>
          <a:p>
            <a:r>
              <a:rPr lang="en-US" dirty="0"/>
              <a:t>Terminal tab takes you to “command line” for operating system</a:t>
            </a:r>
          </a:p>
          <a:p>
            <a:endParaRPr lang="en-US" dirty="0"/>
          </a:p>
        </p:txBody>
      </p:sp>
    </p:spTree>
    <p:extLst>
      <p:ext uri="{BB962C8B-B14F-4D97-AF65-F5344CB8AC3E}">
        <p14:creationId xmlns:p14="http://schemas.microsoft.com/office/powerpoint/2010/main" val="131820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D647-2864-35BC-D1F6-70FB8E2D4FC9}"/>
              </a:ext>
            </a:extLst>
          </p:cNvPr>
          <p:cNvSpPr>
            <a:spLocks noGrp="1"/>
          </p:cNvSpPr>
          <p:nvPr>
            <p:ph type="title"/>
          </p:nvPr>
        </p:nvSpPr>
        <p:spPr/>
        <p:txBody>
          <a:bodyPr/>
          <a:lstStyle/>
          <a:p>
            <a:r>
              <a:rPr lang="en-US" dirty="0"/>
              <a:t>Orienting yourself in the file structure using RStudio</a:t>
            </a:r>
          </a:p>
        </p:txBody>
      </p:sp>
      <p:pic>
        <p:nvPicPr>
          <p:cNvPr id="5" name="Content Placeholder 4" descr="A screenshot of a computer&#10;&#10;Description automatically generated">
            <a:extLst>
              <a:ext uri="{FF2B5EF4-FFF2-40B4-BE49-F238E27FC236}">
                <a16:creationId xmlns:a16="http://schemas.microsoft.com/office/drawing/2014/main" id="{C673DB22-0B92-5E6D-4308-06D3C64B1962}"/>
              </a:ext>
            </a:extLst>
          </p:cNvPr>
          <p:cNvPicPr>
            <a:picLocks noGrp="1" noChangeAspect="1"/>
          </p:cNvPicPr>
          <p:nvPr>
            <p:ph idx="1"/>
          </p:nvPr>
        </p:nvPicPr>
        <p:blipFill>
          <a:blip r:embed="rId2"/>
          <a:stretch>
            <a:fillRect/>
          </a:stretch>
        </p:blipFill>
        <p:spPr>
          <a:xfrm>
            <a:off x="3467202" y="1780484"/>
            <a:ext cx="5894686" cy="4022725"/>
          </a:xfrm>
        </p:spPr>
      </p:pic>
      <p:pic>
        <p:nvPicPr>
          <p:cNvPr id="7" name="Graphic 6" descr="Open folder with solid fill">
            <a:extLst>
              <a:ext uri="{FF2B5EF4-FFF2-40B4-BE49-F238E27FC236}">
                <a16:creationId xmlns:a16="http://schemas.microsoft.com/office/drawing/2014/main" id="{EE5526B4-666E-D7F3-A535-8BE3AE789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1995622"/>
            <a:ext cx="914400" cy="914400"/>
          </a:xfrm>
          <a:prstGeom prst="rect">
            <a:avLst/>
          </a:prstGeom>
        </p:spPr>
      </p:pic>
      <p:sp>
        <p:nvSpPr>
          <p:cNvPr id="8" name="TextBox 7">
            <a:extLst>
              <a:ext uri="{FF2B5EF4-FFF2-40B4-BE49-F238E27FC236}">
                <a16:creationId xmlns:a16="http://schemas.microsoft.com/office/drawing/2014/main" id="{AF9C38D1-94E9-0E89-324D-623E690CD4E3}"/>
              </a:ext>
            </a:extLst>
          </p:cNvPr>
          <p:cNvSpPr txBox="1"/>
          <p:nvPr/>
        </p:nvSpPr>
        <p:spPr>
          <a:xfrm>
            <a:off x="1148575" y="2221989"/>
            <a:ext cx="1204332" cy="461665"/>
          </a:xfrm>
          <a:prstGeom prst="rect">
            <a:avLst/>
          </a:prstGeom>
          <a:noFill/>
        </p:spPr>
        <p:txBody>
          <a:bodyPr wrap="square" rtlCol="0">
            <a:spAutoFit/>
          </a:bodyPr>
          <a:lstStyle/>
          <a:p>
            <a:r>
              <a:rPr lang="en-US" sz="2400" dirty="0" err="1"/>
              <a:t>mnt</a:t>
            </a:r>
            <a:endParaRPr lang="en-US" sz="2400" dirty="0"/>
          </a:p>
        </p:txBody>
      </p:sp>
      <p:pic>
        <p:nvPicPr>
          <p:cNvPr id="9" name="Graphic 8" descr="Open folder with solid fill">
            <a:extLst>
              <a:ext uri="{FF2B5EF4-FFF2-40B4-BE49-F238E27FC236}">
                <a16:creationId xmlns:a16="http://schemas.microsoft.com/office/drawing/2014/main" id="{794C11FA-E782-A95F-B32D-184976743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2877447"/>
            <a:ext cx="914400" cy="914400"/>
          </a:xfrm>
          <a:prstGeom prst="rect">
            <a:avLst/>
          </a:prstGeom>
        </p:spPr>
      </p:pic>
      <p:sp>
        <p:nvSpPr>
          <p:cNvPr id="10" name="TextBox 9">
            <a:extLst>
              <a:ext uri="{FF2B5EF4-FFF2-40B4-BE49-F238E27FC236}">
                <a16:creationId xmlns:a16="http://schemas.microsoft.com/office/drawing/2014/main" id="{B308B321-ACEE-9274-9C0B-6ABE521F6844}"/>
              </a:ext>
            </a:extLst>
          </p:cNvPr>
          <p:cNvSpPr txBox="1"/>
          <p:nvPr/>
        </p:nvSpPr>
        <p:spPr>
          <a:xfrm>
            <a:off x="1148575" y="3136389"/>
            <a:ext cx="1204332" cy="461665"/>
          </a:xfrm>
          <a:prstGeom prst="rect">
            <a:avLst/>
          </a:prstGeom>
          <a:noFill/>
        </p:spPr>
        <p:txBody>
          <a:bodyPr wrap="square" rtlCol="0">
            <a:spAutoFit/>
          </a:bodyPr>
          <a:lstStyle/>
          <a:p>
            <a:r>
              <a:rPr lang="en-US" sz="2400" dirty="0"/>
              <a:t>home</a:t>
            </a:r>
          </a:p>
        </p:txBody>
      </p:sp>
      <p:pic>
        <p:nvPicPr>
          <p:cNvPr id="11" name="Graphic 10" descr="Open folder with solid fill">
            <a:extLst>
              <a:ext uri="{FF2B5EF4-FFF2-40B4-BE49-F238E27FC236}">
                <a16:creationId xmlns:a16="http://schemas.microsoft.com/office/drawing/2014/main" id="{2AC2070C-AA72-C066-65E4-9FC417243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3921887"/>
            <a:ext cx="914400" cy="914400"/>
          </a:xfrm>
          <a:prstGeom prst="rect">
            <a:avLst/>
          </a:prstGeom>
        </p:spPr>
      </p:pic>
      <p:sp>
        <p:nvSpPr>
          <p:cNvPr id="12" name="TextBox 11">
            <a:extLst>
              <a:ext uri="{FF2B5EF4-FFF2-40B4-BE49-F238E27FC236}">
                <a16:creationId xmlns:a16="http://schemas.microsoft.com/office/drawing/2014/main" id="{28685A22-BC83-8D30-3B47-C8F30731E0C6}"/>
              </a:ext>
            </a:extLst>
          </p:cNvPr>
          <p:cNvSpPr txBox="1"/>
          <p:nvPr/>
        </p:nvSpPr>
        <p:spPr>
          <a:xfrm>
            <a:off x="1148575" y="4173004"/>
            <a:ext cx="2408664" cy="461665"/>
          </a:xfrm>
          <a:prstGeom prst="rect">
            <a:avLst/>
          </a:prstGeom>
          <a:noFill/>
        </p:spPr>
        <p:txBody>
          <a:bodyPr wrap="square" rtlCol="0">
            <a:spAutoFit/>
          </a:bodyPr>
          <a:lstStyle/>
          <a:p>
            <a:r>
              <a:rPr lang="en-US" sz="2400" i="1" dirty="0"/>
              <a:t>username</a:t>
            </a:r>
            <a:r>
              <a:rPr lang="en-US" sz="2400" dirty="0"/>
              <a:t> (NetID)</a:t>
            </a:r>
          </a:p>
        </p:txBody>
      </p:sp>
      <p:sp>
        <p:nvSpPr>
          <p:cNvPr id="13" name="TextBox 12">
            <a:extLst>
              <a:ext uri="{FF2B5EF4-FFF2-40B4-BE49-F238E27FC236}">
                <a16:creationId xmlns:a16="http://schemas.microsoft.com/office/drawing/2014/main" id="{9B6BEB46-FA1C-44A0-96A0-421B0E37246D}"/>
              </a:ext>
            </a:extLst>
          </p:cNvPr>
          <p:cNvSpPr txBox="1"/>
          <p:nvPr/>
        </p:nvSpPr>
        <p:spPr>
          <a:xfrm>
            <a:off x="109729" y="4716966"/>
            <a:ext cx="1663316" cy="369332"/>
          </a:xfrm>
          <a:prstGeom prst="rect">
            <a:avLst/>
          </a:prstGeom>
          <a:noFill/>
        </p:spPr>
        <p:txBody>
          <a:bodyPr wrap="square" rtlCol="0">
            <a:spAutoFit/>
          </a:bodyPr>
          <a:lstStyle/>
          <a:p>
            <a:r>
              <a:rPr lang="en-US" dirty="0"/>
              <a:t>Home Directory</a:t>
            </a:r>
          </a:p>
        </p:txBody>
      </p:sp>
      <p:pic>
        <p:nvPicPr>
          <p:cNvPr id="14" name="Graphic 13" descr="Open folder with solid fill">
            <a:extLst>
              <a:ext uri="{FF2B5EF4-FFF2-40B4-BE49-F238E27FC236}">
                <a16:creationId xmlns:a16="http://schemas.microsoft.com/office/drawing/2014/main" id="{24D70BEE-72C9-9547-EECA-BCB25120C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095" y="5084956"/>
            <a:ext cx="914400" cy="914400"/>
          </a:xfrm>
          <a:prstGeom prst="rect">
            <a:avLst/>
          </a:prstGeom>
        </p:spPr>
      </p:pic>
      <p:pic>
        <p:nvPicPr>
          <p:cNvPr id="15" name="Graphic 14" descr="Open folder with solid fill">
            <a:extLst>
              <a:ext uri="{FF2B5EF4-FFF2-40B4-BE49-F238E27FC236}">
                <a16:creationId xmlns:a16="http://schemas.microsoft.com/office/drawing/2014/main" id="{1B09A133-3C05-BCBE-DBDE-DBC67C4C4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092" y="5333845"/>
            <a:ext cx="914400" cy="914400"/>
          </a:xfrm>
          <a:prstGeom prst="rect">
            <a:avLst/>
          </a:prstGeom>
        </p:spPr>
      </p:pic>
      <p:pic>
        <p:nvPicPr>
          <p:cNvPr id="16" name="Graphic 15" descr="Open folder with solid fill">
            <a:extLst>
              <a:ext uri="{FF2B5EF4-FFF2-40B4-BE49-F238E27FC236}">
                <a16:creationId xmlns:a16="http://schemas.microsoft.com/office/drawing/2014/main" id="{A5E87FE4-44DD-7308-868A-309A8E7AD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294" y="5693367"/>
            <a:ext cx="914400" cy="914400"/>
          </a:xfrm>
          <a:prstGeom prst="rect">
            <a:avLst/>
          </a:prstGeom>
        </p:spPr>
      </p:pic>
      <p:sp>
        <p:nvSpPr>
          <p:cNvPr id="17" name="TextBox 16">
            <a:extLst>
              <a:ext uri="{FF2B5EF4-FFF2-40B4-BE49-F238E27FC236}">
                <a16:creationId xmlns:a16="http://schemas.microsoft.com/office/drawing/2014/main" id="{A83259F8-F1F5-8DB7-D2F6-28A1B1F8825C}"/>
              </a:ext>
            </a:extLst>
          </p:cNvPr>
          <p:cNvSpPr txBox="1"/>
          <p:nvPr/>
        </p:nvSpPr>
        <p:spPr>
          <a:xfrm>
            <a:off x="109728" y="6485982"/>
            <a:ext cx="1663316" cy="369332"/>
          </a:xfrm>
          <a:prstGeom prst="rect">
            <a:avLst/>
          </a:prstGeom>
          <a:noFill/>
        </p:spPr>
        <p:txBody>
          <a:bodyPr wrap="square" rtlCol="0">
            <a:spAutoFit/>
          </a:bodyPr>
          <a:lstStyle/>
          <a:p>
            <a:r>
              <a:rPr lang="en-US" dirty="0"/>
              <a:t>Your Folders</a:t>
            </a:r>
          </a:p>
        </p:txBody>
      </p:sp>
      <p:cxnSp>
        <p:nvCxnSpPr>
          <p:cNvPr id="21" name="Straight Arrow Connector 20">
            <a:extLst>
              <a:ext uri="{FF2B5EF4-FFF2-40B4-BE49-F238E27FC236}">
                <a16:creationId xmlns:a16="http://schemas.microsoft.com/office/drawing/2014/main" id="{909BC4BE-D107-C346-8C8C-6630BF63A114}"/>
              </a:ext>
            </a:extLst>
          </p:cNvPr>
          <p:cNvCxnSpPr/>
          <p:nvPr/>
        </p:nvCxnSpPr>
        <p:spPr>
          <a:xfrm>
            <a:off x="1461199" y="1995622"/>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FEA1FB-BEB8-E514-5C20-2ABC0612696A}"/>
              </a:ext>
            </a:extLst>
          </p:cNvPr>
          <p:cNvCxnSpPr/>
          <p:nvPr/>
        </p:nvCxnSpPr>
        <p:spPr>
          <a:xfrm>
            <a:off x="1461199" y="2768400"/>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961141-5BCA-03AE-7986-8E12A534A016}"/>
              </a:ext>
            </a:extLst>
          </p:cNvPr>
          <p:cNvCxnSpPr/>
          <p:nvPr/>
        </p:nvCxnSpPr>
        <p:spPr>
          <a:xfrm>
            <a:off x="1461199" y="3772758"/>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4ABA2B-02BD-D707-8DA4-9FDD50E95E0C}"/>
              </a:ext>
            </a:extLst>
          </p:cNvPr>
          <p:cNvCxnSpPr/>
          <p:nvPr/>
        </p:nvCxnSpPr>
        <p:spPr>
          <a:xfrm>
            <a:off x="1435569" y="5084956"/>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514F57-3C6B-4189-C6E4-D21AF5EA49A4}"/>
              </a:ext>
            </a:extLst>
          </p:cNvPr>
          <p:cNvCxnSpPr>
            <a:cxnSpLocks/>
          </p:cNvCxnSpPr>
          <p:nvPr/>
        </p:nvCxnSpPr>
        <p:spPr>
          <a:xfrm flipH="1" flipV="1">
            <a:off x="5062653" y="5567345"/>
            <a:ext cx="557562" cy="5832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7367BF-64A6-F5B8-EA85-4ADE08CEC204}"/>
              </a:ext>
            </a:extLst>
          </p:cNvPr>
          <p:cNvSpPr txBox="1"/>
          <p:nvPr/>
        </p:nvSpPr>
        <p:spPr>
          <a:xfrm>
            <a:off x="5620215" y="5898995"/>
            <a:ext cx="3646448" cy="646331"/>
          </a:xfrm>
          <a:prstGeom prst="rect">
            <a:avLst/>
          </a:prstGeom>
          <a:noFill/>
        </p:spPr>
        <p:txBody>
          <a:bodyPr wrap="square" rtlCol="0">
            <a:spAutoFit/>
          </a:bodyPr>
          <a:lstStyle/>
          <a:p>
            <a:r>
              <a:rPr lang="en-US" dirty="0"/>
              <a:t>Files and folders that start with a “.” are hidden</a:t>
            </a:r>
          </a:p>
        </p:txBody>
      </p:sp>
      <p:pic>
        <p:nvPicPr>
          <p:cNvPr id="32" name="Picture 31" descr="A screenshot of a computer&#10;&#10;Description automatically generated">
            <a:extLst>
              <a:ext uri="{FF2B5EF4-FFF2-40B4-BE49-F238E27FC236}">
                <a16:creationId xmlns:a16="http://schemas.microsoft.com/office/drawing/2014/main" id="{2C3D4E6F-7EBC-CD83-075E-BB8553A4179B}"/>
              </a:ext>
            </a:extLst>
          </p:cNvPr>
          <p:cNvPicPr>
            <a:picLocks noChangeAspect="1"/>
          </p:cNvPicPr>
          <p:nvPr/>
        </p:nvPicPr>
        <p:blipFill>
          <a:blip r:embed="rId5"/>
          <a:stretch>
            <a:fillRect/>
          </a:stretch>
        </p:blipFill>
        <p:spPr>
          <a:xfrm>
            <a:off x="3447219" y="1942259"/>
            <a:ext cx="6799537" cy="4873656"/>
          </a:xfrm>
          <a:prstGeom prst="rect">
            <a:avLst/>
          </a:prstGeom>
        </p:spPr>
      </p:pic>
      <p:sp>
        <p:nvSpPr>
          <p:cNvPr id="33" name="Right Arrow 32">
            <a:extLst>
              <a:ext uri="{FF2B5EF4-FFF2-40B4-BE49-F238E27FC236}">
                <a16:creationId xmlns:a16="http://schemas.microsoft.com/office/drawing/2014/main" id="{1028CBBF-2844-1389-BEE6-ECA86FFC3ADB}"/>
              </a:ext>
            </a:extLst>
          </p:cNvPr>
          <p:cNvSpPr/>
          <p:nvPr/>
        </p:nvSpPr>
        <p:spPr>
          <a:xfrm rot="11866113">
            <a:off x="8898671" y="2703949"/>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5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5F00-D59A-7C63-DFB3-B7BC8A2EC0EF}"/>
              </a:ext>
            </a:extLst>
          </p:cNvPr>
          <p:cNvSpPr>
            <a:spLocks noGrp="1"/>
          </p:cNvSpPr>
          <p:nvPr>
            <p:ph type="title"/>
          </p:nvPr>
        </p:nvSpPr>
        <p:spPr/>
        <p:txBody>
          <a:bodyPr/>
          <a:lstStyle/>
          <a:p>
            <a:r>
              <a:rPr lang="en-US" dirty="0"/>
              <a:t>Create a new folder</a:t>
            </a:r>
          </a:p>
        </p:txBody>
      </p:sp>
      <p:pic>
        <p:nvPicPr>
          <p:cNvPr id="5" name="Picture 4" descr="A screenshot of a computer&#10;&#10;Description automatically generated">
            <a:extLst>
              <a:ext uri="{FF2B5EF4-FFF2-40B4-BE49-F238E27FC236}">
                <a16:creationId xmlns:a16="http://schemas.microsoft.com/office/drawing/2014/main" id="{47BE64E1-80FF-BF4B-7E51-55312BF6ACAE}"/>
              </a:ext>
            </a:extLst>
          </p:cNvPr>
          <p:cNvPicPr>
            <a:picLocks noChangeAspect="1"/>
          </p:cNvPicPr>
          <p:nvPr/>
        </p:nvPicPr>
        <p:blipFill>
          <a:blip r:embed="rId2"/>
          <a:stretch>
            <a:fillRect/>
          </a:stretch>
        </p:blipFill>
        <p:spPr>
          <a:xfrm>
            <a:off x="1997964" y="2084832"/>
            <a:ext cx="7772400" cy="4560158"/>
          </a:xfrm>
          <a:prstGeom prst="rect">
            <a:avLst/>
          </a:prstGeom>
        </p:spPr>
      </p:pic>
      <p:sp>
        <p:nvSpPr>
          <p:cNvPr id="6" name="Right Arrow 5">
            <a:extLst>
              <a:ext uri="{FF2B5EF4-FFF2-40B4-BE49-F238E27FC236}">
                <a16:creationId xmlns:a16="http://schemas.microsoft.com/office/drawing/2014/main" id="{66C49DB2-4388-1F8E-740F-20BA75E92A82}"/>
              </a:ext>
            </a:extLst>
          </p:cNvPr>
          <p:cNvSpPr/>
          <p:nvPr/>
        </p:nvSpPr>
        <p:spPr>
          <a:xfrm rot="11866113">
            <a:off x="5196466" y="2938124"/>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EFB753-B42C-78C0-270E-6738EA81C73D}"/>
              </a:ext>
            </a:extLst>
          </p:cNvPr>
          <p:cNvSpPr txBox="1"/>
          <p:nvPr/>
        </p:nvSpPr>
        <p:spPr>
          <a:xfrm>
            <a:off x="2430966" y="5508702"/>
            <a:ext cx="6601522" cy="1077218"/>
          </a:xfrm>
          <a:prstGeom prst="rect">
            <a:avLst/>
          </a:prstGeom>
          <a:noFill/>
        </p:spPr>
        <p:txBody>
          <a:bodyPr wrap="square" rtlCol="0">
            <a:spAutoFit/>
          </a:bodyPr>
          <a:lstStyle/>
          <a:p>
            <a:pPr algn="ctr"/>
            <a:r>
              <a:rPr lang="en-US" sz="3200" dirty="0"/>
              <a:t>New folder will appear in the current directory you see in </a:t>
            </a:r>
            <a:r>
              <a:rPr lang="en-US" sz="3200" dirty="0">
                <a:solidFill>
                  <a:schemeClr val="accent1"/>
                </a:solidFill>
              </a:rPr>
              <a:t>Files</a:t>
            </a:r>
            <a:r>
              <a:rPr lang="en-US" sz="3200" dirty="0"/>
              <a:t> tab</a:t>
            </a:r>
          </a:p>
        </p:txBody>
      </p:sp>
    </p:spTree>
    <p:extLst>
      <p:ext uri="{BB962C8B-B14F-4D97-AF65-F5344CB8AC3E}">
        <p14:creationId xmlns:p14="http://schemas.microsoft.com/office/powerpoint/2010/main" val="3007324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F3465C8-5279-CA10-66FC-B93CD7409567}"/>
              </a:ext>
            </a:extLst>
          </p:cNvPr>
          <p:cNvPicPr>
            <a:picLocks noChangeAspect="1"/>
          </p:cNvPicPr>
          <p:nvPr/>
        </p:nvPicPr>
        <p:blipFill>
          <a:blip r:embed="rId2"/>
          <a:stretch>
            <a:fillRect/>
          </a:stretch>
        </p:blipFill>
        <p:spPr>
          <a:xfrm>
            <a:off x="1297" y="2084832"/>
            <a:ext cx="7142193" cy="4631898"/>
          </a:xfrm>
          <a:prstGeom prst="rect">
            <a:avLst/>
          </a:prstGeom>
        </p:spPr>
      </p:pic>
      <p:sp>
        <p:nvSpPr>
          <p:cNvPr id="2" name="Title 1">
            <a:extLst>
              <a:ext uri="{FF2B5EF4-FFF2-40B4-BE49-F238E27FC236}">
                <a16:creationId xmlns:a16="http://schemas.microsoft.com/office/drawing/2014/main" id="{E5C600B2-32D3-7FCA-7BEC-EF1521616318}"/>
              </a:ext>
            </a:extLst>
          </p:cNvPr>
          <p:cNvSpPr>
            <a:spLocks noGrp="1"/>
          </p:cNvSpPr>
          <p:nvPr>
            <p:ph type="title"/>
          </p:nvPr>
        </p:nvSpPr>
        <p:spPr/>
        <p:txBody>
          <a:bodyPr/>
          <a:lstStyle/>
          <a:p>
            <a:r>
              <a:rPr lang="en-US" dirty="0"/>
              <a:t>Create a new file</a:t>
            </a:r>
          </a:p>
        </p:txBody>
      </p:sp>
      <p:pic>
        <p:nvPicPr>
          <p:cNvPr id="5" name="Picture 4" descr="A screenshot of a computer&#10;&#10;Description automatically generated">
            <a:extLst>
              <a:ext uri="{FF2B5EF4-FFF2-40B4-BE49-F238E27FC236}">
                <a16:creationId xmlns:a16="http://schemas.microsoft.com/office/drawing/2014/main" id="{8B874C9D-5BD2-15EC-2F04-645945234AB4}"/>
              </a:ext>
            </a:extLst>
          </p:cNvPr>
          <p:cNvPicPr>
            <a:picLocks noChangeAspect="1"/>
          </p:cNvPicPr>
          <p:nvPr/>
        </p:nvPicPr>
        <p:blipFill>
          <a:blip r:embed="rId3"/>
          <a:stretch>
            <a:fillRect/>
          </a:stretch>
        </p:blipFill>
        <p:spPr>
          <a:xfrm>
            <a:off x="6078712" y="2520302"/>
            <a:ext cx="6113288" cy="4285770"/>
          </a:xfrm>
          <a:prstGeom prst="rect">
            <a:avLst/>
          </a:prstGeom>
        </p:spPr>
      </p:pic>
      <p:sp>
        <p:nvSpPr>
          <p:cNvPr id="8" name="Right Arrow 7">
            <a:extLst>
              <a:ext uri="{FF2B5EF4-FFF2-40B4-BE49-F238E27FC236}">
                <a16:creationId xmlns:a16="http://schemas.microsoft.com/office/drawing/2014/main" id="{5CDCC204-543D-C746-3E59-186BD8686694}"/>
              </a:ext>
            </a:extLst>
          </p:cNvPr>
          <p:cNvSpPr/>
          <p:nvPr/>
        </p:nvSpPr>
        <p:spPr>
          <a:xfrm rot="9735630">
            <a:off x="747131" y="1830095"/>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61EBF0F6-0D2C-5332-5E09-45B0C6F9432E}"/>
              </a:ext>
            </a:extLst>
          </p:cNvPr>
          <p:cNvSpPr/>
          <p:nvPr/>
        </p:nvSpPr>
        <p:spPr>
          <a:xfrm rot="9374700">
            <a:off x="8854067" y="2807466"/>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FD27A5-F4D9-B393-57FD-8C37580C1C45}"/>
              </a:ext>
            </a:extLst>
          </p:cNvPr>
          <p:cNvSpPr txBox="1"/>
          <p:nvPr/>
        </p:nvSpPr>
        <p:spPr>
          <a:xfrm>
            <a:off x="483284" y="5980396"/>
            <a:ext cx="4233683" cy="584775"/>
          </a:xfrm>
          <a:prstGeom prst="rect">
            <a:avLst/>
          </a:prstGeom>
          <a:noFill/>
        </p:spPr>
        <p:txBody>
          <a:bodyPr wrap="square" rtlCol="0">
            <a:spAutoFit/>
          </a:bodyPr>
          <a:lstStyle/>
          <a:p>
            <a:pPr algn="ctr"/>
            <a:r>
              <a:rPr lang="en-US" sz="3200" dirty="0"/>
              <a:t>Above </a:t>
            </a:r>
            <a:r>
              <a:rPr lang="en-US" sz="3200" dirty="0">
                <a:solidFill>
                  <a:schemeClr val="accent1"/>
                </a:solidFill>
              </a:rPr>
              <a:t>Console</a:t>
            </a:r>
          </a:p>
        </p:txBody>
      </p:sp>
      <p:sp>
        <p:nvSpPr>
          <p:cNvPr id="11" name="TextBox 10">
            <a:extLst>
              <a:ext uri="{FF2B5EF4-FFF2-40B4-BE49-F238E27FC236}">
                <a16:creationId xmlns:a16="http://schemas.microsoft.com/office/drawing/2014/main" id="{1324F6FB-3A34-E58D-0A98-CC02EE170971}"/>
              </a:ext>
            </a:extLst>
          </p:cNvPr>
          <p:cNvSpPr txBox="1"/>
          <p:nvPr/>
        </p:nvSpPr>
        <p:spPr>
          <a:xfrm>
            <a:off x="7550903" y="2084634"/>
            <a:ext cx="4233683" cy="584775"/>
          </a:xfrm>
          <a:prstGeom prst="rect">
            <a:avLst/>
          </a:prstGeom>
          <a:noFill/>
        </p:spPr>
        <p:txBody>
          <a:bodyPr wrap="square" rtlCol="0">
            <a:spAutoFit/>
          </a:bodyPr>
          <a:lstStyle/>
          <a:p>
            <a:pPr algn="ctr"/>
            <a:r>
              <a:rPr lang="en-US" sz="3200" dirty="0"/>
              <a:t>At </a:t>
            </a:r>
            <a:r>
              <a:rPr lang="en-US" sz="3200" dirty="0">
                <a:solidFill>
                  <a:schemeClr val="accent1"/>
                </a:solidFill>
              </a:rPr>
              <a:t>File </a:t>
            </a:r>
            <a:r>
              <a:rPr lang="en-US" sz="3200" dirty="0"/>
              <a:t>window</a:t>
            </a:r>
          </a:p>
        </p:txBody>
      </p:sp>
    </p:spTree>
    <p:extLst>
      <p:ext uri="{BB962C8B-B14F-4D97-AF65-F5344CB8AC3E}">
        <p14:creationId xmlns:p14="http://schemas.microsoft.com/office/powerpoint/2010/main" val="1674100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362452" y="1182398"/>
            <a:ext cx="11043424" cy="3178175"/>
          </a:xfrm>
        </p:spPr>
        <p:txBody>
          <a:bodyPr>
            <a:noAutofit/>
          </a:bodyPr>
          <a:lstStyle/>
          <a:p>
            <a:pPr marL="742950" indent="-742950">
              <a:buFont typeface="+mj-lt"/>
              <a:buAutoNum type="arabicPeriod"/>
            </a:pPr>
            <a:r>
              <a:rPr lang="en-US" sz="3600" dirty="0"/>
              <a:t>Within your RStudio window, navigate to your working directory using </a:t>
            </a:r>
            <a:r>
              <a:rPr lang="en-US" sz="3600" dirty="0">
                <a:solidFill>
                  <a:schemeClr val="accent1"/>
                </a:solidFill>
              </a:rPr>
              <a:t>Go To Working Directory </a:t>
            </a:r>
            <a:r>
              <a:rPr lang="en-US" sz="3600" dirty="0">
                <a:solidFill>
                  <a:schemeClr val="accent5"/>
                </a:solidFill>
              </a:rPr>
              <a:t>(</a:t>
            </a:r>
            <a:r>
              <a:rPr lang="en-US" sz="3600" dirty="0"/>
              <a:t>Are you at your username directory on the system? If not, navigate there and select </a:t>
            </a:r>
            <a:r>
              <a:rPr lang="en-US" sz="3600" dirty="0">
                <a:solidFill>
                  <a:schemeClr val="accent1"/>
                </a:solidFill>
              </a:rPr>
              <a:t>Set As Working Directory)</a:t>
            </a:r>
          </a:p>
          <a:p>
            <a:pPr marL="742950" indent="-742950">
              <a:buFont typeface="+mj-lt"/>
              <a:buAutoNum type="arabicPeriod"/>
            </a:pPr>
            <a:r>
              <a:rPr lang="en-US" sz="3600" dirty="0"/>
              <a:t>Create a new folder named </a:t>
            </a:r>
            <a:r>
              <a:rPr lang="en-US" sz="3600" dirty="0">
                <a:solidFill>
                  <a:schemeClr val="accent1"/>
                </a:solidFill>
              </a:rPr>
              <a:t>projects</a:t>
            </a:r>
            <a:r>
              <a:rPr lang="en-US" sz="3600" dirty="0"/>
              <a:t> (capitalization is your choice)</a:t>
            </a:r>
          </a:p>
          <a:p>
            <a:pPr marL="742950" indent="-742950">
              <a:buFont typeface="+mj-lt"/>
              <a:buAutoNum type="arabicPeriod"/>
            </a:pPr>
            <a:r>
              <a:rPr lang="en-US" sz="3600" dirty="0"/>
              <a:t>Navigate there and create another folder called </a:t>
            </a:r>
            <a:r>
              <a:rPr lang="en-US" sz="3600" dirty="0">
                <a:solidFill>
                  <a:schemeClr val="accent1"/>
                </a:solidFill>
              </a:rPr>
              <a:t>core</a:t>
            </a:r>
          </a:p>
          <a:p>
            <a:pPr marL="742950" indent="-742950">
              <a:buFont typeface="+mj-lt"/>
              <a:buAutoNum type="arabicPeriod"/>
            </a:pPr>
            <a:r>
              <a:rPr lang="en-US" sz="3600" dirty="0"/>
              <a:t>Go to your </a:t>
            </a:r>
            <a:r>
              <a:rPr lang="en-US" sz="3600" dirty="0">
                <a:solidFill>
                  <a:schemeClr val="accent1"/>
                </a:solidFill>
              </a:rPr>
              <a:t>core</a:t>
            </a:r>
            <a:r>
              <a:rPr lang="en-US" sz="3600" dirty="0"/>
              <a:t> folder and select </a:t>
            </a:r>
            <a:r>
              <a:rPr lang="en-US" sz="3600" dirty="0">
                <a:solidFill>
                  <a:schemeClr val="accent1"/>
                </a:solidFill>
              </a:rPr>
              <a:t>Set As Working Directory</a:t>
            </a:r>
            <a:r>
              <a:rPr lang="en-US" sz="3600" dirty="0"/>
              <a:t> from the </a:t>
            </a:r>
            <a:r>
              <a:rPr lang="en-US" sz="3600" dirty="0">
                <a:solidFill>
                  <a:schemeClr val="accent1"/>
                </a:solidFill>
              </a:rPr>
              <a:t>More</a:t>
            </a:r>
            <a:r>
              <a:rPr lang="en-US" sz="3600" dirty="0"/>
              <a:t> menu in the </a:t>
            </a:r>
            <a:r>
              <a:rPr lang="en-US" sz="3600" dirty="0">
                <a:solidFill>
                  <a:schemeClr val="accent1"/>
                </a:solidFill>
              </a:rPr>
              <a:t>Files</a:t>
            </a:r>
            <a:r>
              <a:rPr lang="en-US" sz="3600" dirty="0"/>
              <a:t> tab</a:t>
            </a:r>
          </a:p>
          <a:p>
            <a:pPr marL="742950" indent="-742950">
              <a:buFont typeface="+mj-lt"/>
              <a:buAutoNum type="arabicPeriod"/>
            </a:pPr>
            <a:r>
              <a:rPr lang="en-US" sz="3600" dirty="0"/>
              <a:t>Post your sticky when done</a:t>
            </a:r>
          </a:p>
          <a:p>
            <a:pPr marL="0" indent="0">
              <a:buNone/>
            </a:pPr>
            <a:endParaRPr lang="en-US" sz="4000" dirty="0"/>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385217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4586-7195-6758-14AB-FE1B5DF7A331}"/>
              </a:ext>
            </a:extLst>
          </p:cNvPr>
          <p:cNvSpPr>
            <a:spLocks noGrp="1"/>
          </p:cNvSpPr>
          <p:nvPr>
            <p:ph type="title"/>
          </p:nvPr>
        </p:nvSpPr>
        <p:spPr/>
        <p:txBody>
          <a:bodyPr/>
          <a:lstStyle/>
          <a:p>
            <a:r>
              <a:rPr lang="en-US" dirty="0"/>
              <a:t>Best Practice: Build a project folder structure to organize your work</a:t>
            </a:r>
          </a:p>
        </p:txBody>
      </p:sp>
      <p:sp>
        <p:nvSpPr>
          <p:cNvPr id="3" name="Content Placeholder 2">
            <a:extLst>
              <a:ext uri="{FF2B5EF4-FFF2-40B4-BE49-F238E27FC236}">
                <a16:creationId xmlns:a16="http://schemas.microsoft.com/office/drawing/2014/main" id="{B01ECD38-9ED2-95EF-D17E-3B46C198C504}"/>
              </a:ext>
            </a:extLst>
          </p:cNvPr>
          <p:cNvSpPr>
            <a:spLocks noGrp="1"/>
          </p:cNvSpPr>
          <p:nvPr>
            <p:ph idx="1"/>
          </p:nvPr>
        </p:nvSpPr>
        <p:spPr/>
        <p:txBody>
          <a:bodyPr>
            <a:normAutofit lnSpcReduction="10000"/>
          </a:bodyPr>
          <a:lstStyle/>
          <a:p>
            <a:pPr>
              <a:buFont typeface="Wingdings" pitchFamily="2" charset="2"/>
              <a:buChar char="§"/>
            </a:pPr>
            <a:r>
              <a:rPr lang="en-US" sz="2800" dirty="0"/>
              <a:t> </a:t>
            </a:r>
            <a:r>
              <a:rPr lang="en-US" sz="3200" dirty="0"/>
              <a:t>You will find it much easier to recycle previous work if you have a clear structure for organizing your projects</a:t>
            </a:r>
          </a:p>
          <a:p>
            <a:pPr>
              <a:buFont typeface="Wingdings" pitchFamily="2" charset="2"/>
              <a:buChar char="§"/>
            </a:pPr>
            <a:r>
              <a:rPr lang="en-US" sz="3200" dirty="0"/>
              <a:t> Make a folder for each project</a:t>
            </a:r>
          </a:p>
          <a:p>
            <a:pPr>
              <a:buFont typeface="Wingdings" pitchFamily="2" charset="2"/>
              <a:buChar char="§"/>
            </a:pPr>
            <a:r>
              <a:rPr lang="en-US" sz="3200" dirty="0"/>
              <a:t> Include folders within the project folder for at least the following:</a:t>
            </a:r>
          </a:p>
          <a:p>
            <a:pPr lvl="1"/>
            <a:r>
              <a:rPr lang="en-US" sz="2400" dirty="0"/>
              <a:t> Data (raw data)</a:t>
            </a:r>
          </a:p>
          <a:p>
            <a:pPr lvl="1"/>
            <a:r>
              <a:rPr lang="en-US" sz="2400" dirty="0"/>
              <a:t> Output (figures and/or intermediate tables or files) – can choose to put intermediate files into a separate folder</a:t>
            </a:r>
          </a:p>
          <a:p>
            <a:pPr lvl="1"/>
            <a:r>
              <a:rPr lang="en-US" sz="2400" dirty="0"/>
              <a:t> Analysis files – can choose to keep this in main folder</a:t>
            </a:r>
          </a:p>
        </p:txBody>
      </p:sp>
    </p:spTree>
    <p:extLst>
      <p:ext uri="{BB962C8B-B14F-4D97-AF65-F5344CB8AC3E}">
        <p14:creationId xmlns:p14="http://schemas.microsoft.com/office/powerpoint/2010/main" val="87748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with Quarto</a:t>
            </a:r>
          </a:p>
        </p:txBody>
      </p:sp>
    </p:spTree>
    <p:extLst>
      <p:ext uri="{BB962C8B-B14F-4D97-AF65-F5344CB8AC3E}">
        <p14:creationId xmlns:p14="http://schemas.microsoft.com/office/powerpoint/2010/main" val="3074487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52967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Why should we care about reproducibility?</a:t>
            </a:r>
          </a:p>
        </p:txBody>
      </p:sp>
    </p:spTree>
    <p:extLst>
      <p:ext uri="{BB962C8B-B14F-4D97-AF65-F5344CB8AC3E}">
        <p14:creationId xmlns:p14="http://schemas.microsoft.com/office/powerpoint/2010/main" val="1867829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39655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12015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Run Current Chunk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2451147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0B5D99-FFFA-D76F-6F8F-6C2E32D18E3C}"/>
              </a:ext>
            </a:extLst>
          </p:cNvPr>
          <p:cNvPicPr>
            <a:picLocks noChangeAspect="1"/>
          </p:cNvPicPr>
          <p:nvPr/>
        </p:nvPicPr>
        <p:blipFill>
          <a:blip r:embed="rId2"/>
          <a:stretch>
            <a:fillRect/>
          </a:stretch>
        </p:blipFill>
        <p:spPr>
          <a:xfrm>
            <a:off x="2209800" y="322515"/>
            <a:ext cx="7772400" cy="6212969"/>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flipH="1">
            <a:off x="4997062" y="1003610"/>
            <a:ext cx="1188147" cy="414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D99EC51-1E6C-B4FB-394F-AB01073BAD13}"/>
              </a:ext>
            </a:extLst>
          </p:cNvPr>
          <p:cNvPicPr>
            <a:picLocks noChangeAspect="1"/>
          </p:cNvPicPr>
          <p:nvPr/>
        </p:nvPicPr>
        <p:blipFill>
          <a:blip r:embed="rId2"/>
          <a:stretch>
            <a:fillRect/>
          </a:stretch>
        </p:blipFill>
        <p:spPr>
          <a:xfrm>
            <a:off x="540519" y="-1"/>
            <a:ext cx="11110962" cy="6858001"/>
          </a:xfrm>
          <a:prstGeom prst="rect">
            <a:avLst/>
          </a:prstGeom>
        </p:spPr>
      </p:pic>
      <p:cxnSp>
        <p:nvCxnSpPr>
          <p:cNvPr id="4" name="Straight Arrow Connector 3">
            <a:extLst>
              <a:ext uri="{FF2B5EF4-FFF2-40B4-BE49-F238E27FC236}">
                <a16:creationId xmlns:a16="http://schemas.microsoft.com/office/drawing/2014/main" id="{9D198073-C125-AD77-B7E3-92C4FAE1CDA5}"/>
              </a:ext>
            </a:extLst>
          </p:cNvPr>
          <p:cNvCxnSpPr>
            <a:cxnSpLocks/>
          </p:cNvCxnSpPr>
          <p:nvPr/>
        </p:nvCxnSpPr>
        <p:spPr>
          <a:xfrm flipH="1">
            <a:off x="8085951" y="2098170"/>
            <a:ext cx="10357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7DFBF8-F007-86CF-6A19-76AAB3D3F2A3}"/>
              </a:ext>
            </a:extLst>
          </p:cNvPr>
          <p:cNvCxnSpPr>
            <a:cxnSpLocks/>
          </p:cNvCxnSpPr>
          <p:nvPr/>
        </p:nvCxnSpPr>
        <p:spPr>
          <a:xfrm flipH="1" flipV="1">
            <a:off x="7403326" y="5183341"/>
            <a:ext cx="558645" cy="6487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F55D09-D021-F54F-4AEF-420833339524}"/>
              </a:ext>
            </a:extLst>
          </p:cNvPr>
          <p:cNvSpPr txBox="1"/>
          <p:nvPr/>
        </p:nvSpPr>
        <p:spPr>
          <a:xfrm>
            <a:off x="9121698" y="1913504"/>
            <a:ext cx="2529783" cy="369332"/>
          </a:xfrm>
          <a:prstGeom prst="rect">
            <a:avLst/>
          </a:prstGeom>
          <a:noFill/>
        </p:spPr>
        <p:txBody>
          <a:bodyPr wrap="square" rtlCol="0">
            <a:spAutoFit/>
          </a:bodyPr>
          <a:lstStyle/>
          <a:p>
            <a:r>
              <a:rPr lang="en-US" dirty="0"/>
              <a:t>Enter title</a:t>
            </a:r>
          </a:p>
        </p:txBody>
      </p:sp>
      <p:sp>
        <p:nvSpPr>
          <p:cNvPr id="10" name="TextBox 9">
            <a:extLst>
              <a:ext uri="{FF2B5EF4-FFF2-40B4-BE49-F238E27FC236}">
                <a16:creationId xmlns:a16="http://schemas.microsoft.com/office/drawing/2014/main" id="{A3A14734-1670-85CE-E6ED-BB50A61D95F2}"/>
              </a:ext>
            </a:extLst>
          </p:cNvPr>
          <p:cNvSpPr txBox="1"/>
          <p:nvPr/>
        </p:nvSpPr>
        <p:spPr>
          <a:xfrm>
            <a:off x="7961971" y="5647422"/>
            <a:ext cx="2529783" cy="369332"/>
          </a:xfrm>
          <a:prstGeom prst="rect">
            <a:avLst/>
          </a:prstGeom>
          <a:noFill/>
        </p:spPr>
        <p:txBody>
          <a:bodyPr wrap="square" rtlCol="0">
            <a:spAutoFit/>
          </a:bodyPr>
          <a:lstStyle/>
          <a:p>
            <a:r>
              <a:rPr lang="en-US" dirty="0"/>
              <a:t>Create document</a:t>
            </a:r>
          </a:p>
        </p:txBody>
      </p:sp>
    </p:spTree>
    <p:extLst>
      <p:ext uri="{BB962C8B-B14F-4D97-AF65-F5344CB8AC3E}">
        <p14:creationId xmlns:p14="http://schemas.microsoft.com/office/powerpoint/2010/main" val="131422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5322923B-198C-897A-A677-CDD3BBC5AB9C}"/>
              </a:ext>
            </a:extLst>
          </p:cNvPr>
          <p:cNvPicPr>
            <a:picLocks noChangeAspect="1"/>
          </p:cNvPicPr>
          <p:nvPr/>
        </p:nvPicPr>
        <p:blipFill>
          <a:blip r:embed="rId2"/>
          <a:stretch>
            <a:fillRect/>
          </a:stretch>
        </p:blipFill>
        <p:spPr>
          <a:xfrm>
            <a:off x="792897" y="0"/>
            <a:ext cx="10115551" cy="6858000"/>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8684798" y="2659419"/>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6744356" y="2019506"/>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7751832" y="4177143"/>
            <a:ext cx="667339" cy="5232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8419171" y="3682812"/>
            <a:ext cx="2698595" cy="523220"/>
          </a:xfrm>
          <a:prstGeom prst="rect">
            <a:avLst/>
          </a:prstGeom>
          <a:noFill/>
        </p:spPr>
        <p:txBody>
          <a:bodyPr wrap="square" rtlCol="0">
            <a:spAutoFit/>
          </a:bodyPr>
          <a:lstStyle/>
          <a:p>
            <a:r>
              <a:rPr lang="en-US" sz="2800" dirty="0"/>
              <a:t>Hit button to run</a:t>
            </a:r>
          </a:p>
        </p:txBody>
      </p:sp>
    </p:spTree>
    <p:extLst>
      <p:ext uri="{BB962C8B-B14F-4D97-AF65-F5344CB8AC3E}">
        <p14:creationId xmlns:p14="http://schemas.microsoft.com/office/powerpoint/2010/main" val="2955446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445C705-2FD3-070C-3B45-5D17E4BD389E}"/>
              </a:ext>
            </a:extLst>
          </p:cNvPr>
          <p:cNvPicPr>
            <a:picLocks noChangeAspect="1"/>
          </p:cNvPicPr>
          <p:nvPr/>
        </p:nvPicPr>
        <p:blipFill>
          <a:blip r:embed="rId2"/>
          <a:stretch>
            <a:fillRect/>
          </a:stretch>
        </p:blipFill>
        <p:spPr>
          <a:xfrm>
            <a:off x="546269" y="0"/>
            <a:ext cx="11099461" cy="6858000"/>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3130231" y="801401"/>
            <a:ext cx="962267" cy="3471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4218621" y="886966"/>
            <a:ext cx="3880883" cy="523220"/>
          </a:xfrm>
          <a:prstGeom prst="rect">
            <a:avLst/>
          </a:prstGeom>
          <a:noFill/>
        </p:spPr>
        <p:txBody>
          <a:bodyPr wrap="square" rtlCol="0">
            <a:spAutoFit/>
          </a:bodyPr>
          <a:lstStyle/>
          <a:p>
            <a:r>
              <a:rPr lang="en-US" sz="2800" dirty="0"/>
              <a:t>Render document</a:t>
            </a:r>
          </a:p>
        </p:txBody>
      </p:sp>
      <p:cxnSp>
        <p:nvCxnSpPr>
          <p:cNvPr id="7" name="Straight Arrow Connector 6">
            <a:extLst>
              <a:ext uri="{FF2B5EF4-FFF2-40B4-BE49-F238E27FC236}">
                <a16:creationId xmlns:a16="http://schemas.microsoft.com/office/drawing/2014/main" id="{D46BD26A-F0D8-D459-CA41-04F00824681A}"/>
              </a:ext>
            </a:extLst>
          </p:cNvPr>
          <p:cNvCxnSpPr>
            <a:cxnSpLocks/>
          </p:cNvCxnSpPr>
          <p:nvPr/>
        </p:nvCxnSpPr>
        <p:spPr>
          <a:xfrm flipH="1">
            <a:off x="8099504" y="2190471"/>
            <a:ext cx="910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11FF4A-37FF-7829-4821-F028893B3E78}"/>
              </a:ext>
            </a:extLst>
          </p:cNvPr>
          <p:cNvSpPr txBox="1"/>
          <p:nvPr/>
        </p:nvSpPr>
        <p:spPr>
          <a:xfrm>
            <a:off x="9010185" y="1928861"/>
            <a:ext cx="3880883" cy="523220"/>
          </a:xfrm>
          <a:prstGeom prst="rect">
            <a:avLst/>
          </a:prstGeom>
          <a:noFill/>
        </p:spPr>
        <p:txBody>
          <a:bodyPr wrap="square" rtlCol="0">
            <a:spAutoFit/>
          </a:bodyPr>
          <a:lstStyle/>
          <a:p>
            <a:r>
              <a:rPr lang="en-US" sz="2800" dirty="0"/>
              <a:t>Name file</a:t>
            </a:r>
          </a:p>
        </p:txBody>
      </p:sp>
      <p:cxnSp>
        <p:nvCxnSpPr>
          <p:cNvPr id="11" name="Straight Arrow Connector 10">
            <a:extLst>
              <a:ext uri="{FF2B5EF4-FFF2-40B4-BE49-F238E27FC236}">
                <a16:creationId xmlns:a16="http://schemas.microsoft.com/office/drawing/2014/main" id="{F0054AB5-925D-28ED-9AB3-296E68165BBB}"/>
              </a:ext>
            </a:extLst>
          </p:cNvPr>
          <p:cNvCxnSpPr>
            <a:cxnSpLocks/>
          </p:cNvCxnSpPr>
          <p:nvPr/>
        </p:nvCxnSpPr>
        <p:spPr>
          <a:xfrm flipH="1" flipV="1">
            <a:off x="5486402" y="2452081"/>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B2A9E1-EC5C-DC8B-0630-F12FE5DA7350}"/>
              </a:ext>
            </a:extLst>
          </p:cNvPr>
          <p:cNvSpPr txBox="1"/>
          <p:nvPr/>
        </p:nvSpPr>
        <p:spPr>
          <a:xfrm>
            <a:off x="6300439" y="2704614"/>
            <a:ext cx="3880883" cy="523220"/>
          </a:xfrm>
          <a:prstGeom prst="rect">
            <a:avLst/>
          </a:prstGeom>
          <a:noFill/>
        </p:spPr>
        <p:txBody>
          <a:bodyPr wrap="square" rtlCol="0">
            <a:spAutoFit/>
          </a:bodyPr>
          <a:lstStyle/>
          <a:p>
            <a:r>
              <a:rPr lang="en-US" sz="2800" dirty="0"/>
              <a:t>Confirm destination</a:t>
            </a:r>
          </a:p>
        </p:txBody>
      </p:sp>
      <p:cxnSp>
        <p:nvCxnSpPr>
          <p:cNvPr id="14" name="Straight Arrow Connector 13">
            <a:extLst>
              <a:ext uri="{FF2B5EF4-FFF2-40B4-BE49-F238E27FC236}">
                <a16:creationId xmlns:a16="http://schemas.microsoft.com/office/drawing/2014/main" id="{3BC14980-8080-0087-CB3E-27A8E9CCD7D3}"/>
              </a:ext>
            </a:extLst>
          </p:cNvPr>
          <p:cNvCxnSpPr>
            <a:cxnSpLocks/>
          </p:cNvCxnSpPr>
          <p:nvPr/>
        </p:nvCxnSpPr>
        <p:spPr>
          <a:xfrm flipH="1" flipV="1">
            <a:off x="7285467" y="5035447"/>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E2EC82-2F46-79AC-F297-D9C15F6FC6F1}"/>
              </a:ext>
            </a:extLst>
          </p:cNvPr>
          <p:cNvSpPr txBox="1"/>
          <p:nvPr/>
        </p:nvSpPr>
        <p:spPr>
          <a:xfrm>
            <a:off x="8099504" y="5287980"/>
            <a:ext cx="3880883" cy="523220"/>
          </a:xfrm>
          <a:prstGeom prst="rect">
            <a:avLst/>
          </a:prstGeom>
          <a:noFill/>
        </p:spPr>
        <p:txBody>
          <a:bodyPr wrap="square" rtlCol="0">
            <a:spAutoFit/>
          </a:bodyPr>
          <a:lstStyle/>
          <a:p>
            <a:r>
              <a:rPr lang="en-US" sz="2800" dirty="0"/>
              <a:t>Save file</a:t>
            </a:r>
          </a:p>
        </p:txBody>
      </p:sp>
    </p:spTree>
    <p:extLst>
      <p:ext uri="{BB962C8B-B14F-4D97-AF65-F5344CB8AC3E}">
        <p14:creationId xmlns:p14="http://schemas.microsoft.com/office/powerpoint/2010/main" val="913740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green “play”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1153412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ne, font, screenshot&#10;&#10;Description automatically generated">
            <a:extLst>
              <a:ext uri="{FF2B5EF4-FFF2-40B4-BE49-F238E27FC236}">
                <a16:creationId xmlns:a16="http://schemas.microsoft.com/office/drawing/2014/main" id="{8E04359F-E7DE-238F-578D-C7E2025577FD}"/>
              </a:ext>
            </a:extLst>
          </p:cNvPr>
          <p:cNvPicPr>
            <a:picLocks noChangeAspect="1"/>
          </p:cNvPicPr>
          <p:nvPr/>
        </p:nvPicPr>
        <p:blipFill>
          <a:blip r:embed="rId3"/>
          <a:stretch>
            <a:fillRect/>
          </a:stretch>
        </p:blipFill>
        <p:spPr>
          <a:xfrm>
            <a:off x="2209800" y="3725765"/>
            <a:ext cx="7772400" cy="1058814"/>
          </a:xfrm>
          <a:prstGeom prst="rect">
            <a:avLst/>
          </a:prstGeom>
        </p:spPr>
      </p:pic>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419999" y="21355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2714314" y="28751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8843305" y="3421450"/>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6997581" y="2757903"/>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2743448" y="4400755"/>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2990132" y="4525732"/>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27"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FE96D45-5205-5234-015A-44F59EF83F00}"/>
              </a:ext>
            </a:extLst>
          </p:cNvPr>
          <p:cNvPicPr>
            <a:picLocks noChangeAspect="1"/>
          </p:cNvPicPr>
          <p:nvPr/>
        </p:nvPicPr>
        <p:blipFill>
          <a:blip r:embed="rId2"/>
          <a:stretch>
            <a:fillRect/>
          </a:stretch>
        </p:blipFill>
        <p:spPr>
          <a:xfrm>
            <a:off x="1067109" y="164892"/>
            <a:ext cx="9684625" cy="6610350"/>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8572643" y="1470800"/>
            <a:ext cx="549055" cy="8557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9169077" y="2149025"/>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1898422" y="5257004"/>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2736975" y="4995394"/>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330689" y="2084832"/>
            <a:ext cx="11530621" cy="4688108"/>
          </a:xfrm>
        </p:spPr>
        <p:txBody>
          <a:bodyPr>
            <a:normAutofit fontScale="92500" lnSpcReduction="20000"/>
          </a:bodyPr>
          <a:lstStyle/>
          <a:p>
            <a:r>
              <a:rPr lang="en-US" dirty="0"/>
              <a:t>1. At the bottom of your document insert a code chunk into white space using the </a:t>
            </a:r>
            <a:r>
              <a:rPr lang="en-US" dirty="0">
                <a:solidFill>
                  <a:schemeClr val="accent1"/>
                </a:solidFill>
              </a:rPr>
              <a:t>+C </a:t>
            </a:r>
            <a:r>
              <a:rPr lang="en-US" dirty="0"/>
              <a:t>button on top right of the Editor window</a:t>
            </a:r>
          </a:p>
          <a:p>
            <a:r>
              <a:rPr lang="en-US" dirty="0"/>
              <a:t>2. Type the following into your new code chunk: </a:t>
            </a:r>
          </a:p>
          <a:p>
            <a:pPr marL="457200" lvl="1" indent="0">
              <a:buNone/>
            </a:pPr>
            <a:r>
              <a:rPr lang="en-US" sz="3600" dirty="0">
                <a:solidFill>
                  <a:schemeClr val="accent1"/>
                </a:solidFill>
              </a:rPr>
              <a:t>mean(c(10, 20, 30))</a:t>
            </a:r>
          </a:p>
          <a:p>
            <a:r>
              <a:rPr lang="en-US" dirty="0"/>
              <a:t>3. Execute code chunk by pressing the run button on top right of code chunk</a:t>
            </a:r>
          </a:p>
          <a:p>
            <a:r>
              <a:rPr lang="en-US" dirty="0"/>
              <a:t>4. Put up your sticky note when complete</a:t>
            </a:r>
          </a:p>
          <a:p>
            <a:endParaRPr lang="en-US" dirty="0">
              <a:solidFill>
                <a:schemeClr val="accent4">
                  <a:lumMod val="75000"/>
                </a:schemeClr>
              </a:solidFill>
            </a:endParaRPr>
          </a:p>
        </p:txBody>
      </p:sp>
    </p:spTree>
    <p:extLst>
      <p:ext uri="{BB962C8B-B14F-4D97-AF65-F5344CB8AC3E}">
        <p14:creationId xmlns:p14="http://schemas.microsoft.com/office/powerpoint/2010/main" val="3414701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1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7CDEC7F3-C0A2-6A4B-B563-441D8E45057C}"/>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32873378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96F1-8733-4826-D513-C0E8BAD04F27}"/>
              </a:ext>
            </a:extLst>
          </p:cNvPr>
          <p:cNvSpPr>
            <a:spLocks noGrp="1"/>
          </p:cNvSpPr>
          <p:nvPr>
            <p:ph type="title"/>
          </p:nvPr>
        </p:nvSpPr>
        <p:spPr/>
        <p:txBody>
          <a:bodyPr/>
          <a:lstStyle/>
          <a:p>
            <a:r>
              <a:rPr lang="en-US" dirty="0"/>
              <a:t>RStudio supports multiple programming languages</a:t>
            </a:r>
          </a:p>
        </p:txBody>
      </p:sp>
      <p:pic>
        <p:nvPicPr>
          <p:cNvPr id="5" name="Content Placeholder 4" descr="A close-up of a logo&#10;&#10;Description automatically generated with low confidence">
            <a:extLst>
              <a:ext uri="{FF2B5EF4-FFF2-40B4-BE49-F238E27FC236}">
                <a16:creationId xmlns:a16="http://schemas.microsoft.com/office/drawing/2014/main" id="{AE594893-158A-EC0F-4587-286D93FD7815}"/>
              </a:ext>
            </a:extLst>
          </p:cNvPr>
          <p:cNvPicPr>
            <a:picLocks noGrp="1" noChangeAspect="1"/>
          </p:cNvPicPr>
          <p:nvPr>
            <p:ph idx="1"/>
          </p:nvPr>
        </p:nvPicPr>
        <p:blipFill>
          <a:blip r:embed="rId2"/>
          <a:stretch>
            <a:fillRect/>
          </a:stretch>
        </p:blipFill>
        <p:spPr>
          <a:xfrm>
            <a:off x="-200722" y="2743201"/>
            <a:ext cx="5072037" cy="1707336"/>
          </a:xfrm>
        </p:spPr>
      </p:pic>
      <p:pic>
        <p:nvPicPr>
          <p:cNvPr id="7" name="Picture 6" descr="A picture containing graphics, font, logo, graphic design&#10;&#10;Description automatically generated">
            <a:extLst>
              <a:ext uri="{FF2B5EF4-FFF2-40B4-BE49-F238E27FC236}">
                <a16:creationId xmlns:a16="http://schemas.microsoft.com/office/drawing/2014/main" id="{4635DC45-C4F5-1EB1-FD5C-F21111324552}"/>
              </a:ext>
            </a:extLst>
          </p:cNvPr>
          <p:cNvPicPr>
            <a:picLocks noChangeAspect="1"/>
          </p:cNvPicPr>
          <p:nvPr/>
        </p:nvPicPr>
        <p:blipFill>
          <a:blip r:embed="rId3"/>
          <a:stretch>
            <a:fillRect/>
          </a:stretch>
        </p:blipFill>
        <p:spPr>
          <a:xfrm>
            <a:off x="5452327" y="2857500"/>
            <a:ext cx="1778000" cy="1143000"/>
          </a:xfrm>
          <a:prstGeom prst="rect">
            <a:avLst/>
          </a:prstGeom>
        </p:spPr>
      </p:pic>
      <p:pic>
        <p:nvPicPr>
          <p:cNvPr id="9" name="Picture 8" descr="A white rectangular sign with black text&#10;&#10;Description automatically generated with medium confidence">
            <a:extLst>
              <a:ext uri="{FF2B5EF4-FFF2-40B4-BE49-F238E27FC236}">
                <a16:creationId xmlns:a16="http://schemas.microsoft.com/office/drawing/2014/main" id="{6CB4AFF8-785C-FB40-C4E0-23E27B046B5E}"/>
              </a:ext>
            </a:extLst>
          </p:cNvPr>
          <p:cNvPicPr>
            <a:picLocks noChangeAspect="1"/>
          </p:cNvPicPr>
          <p:nvPr/>
        </p:nvPicPr>
        <p:blipFill>
          <a:blip r:embed="rId4"/>
          <a:stretch>
            <a:fillRect/>
          </a:stretch>
        </p:blipFill>
        <p:spPr>
          <a:xfrm>
            <a:off x="8128000" y="2326869"/>
            <a:ext cx="4064000" cy="2540000"/>
          </a:xfrm>
          <a:prstGeom prst="rect">
            <a:avLst/>
          </a:prstGeom>
        </p:spPr>
      </p:pic>
    </p:spTree>
    <p:extLst>
      <p:ext uri="{BB962C8B-B14F-4D97-AF65-F5344CB8AC3E}">
        <p14:creationId xmlns:p14="http://schemas.microsoft.com/office/powerpoint/2010/main" val="1158771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3455426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inherently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2CCE-4231-58CE-433D-EAF47DE9DC07}"/>
              </a:ext>
            </a:extLst>
          </p:cNvPr>
          <p:cNvSpPr>
            <a:spLocks noGrp="1"/>
          </p:cNvSpPr>
          <p:nvPr>
            <p:ph type="title"/>
          </p:nvPr>
        </p:nvSpPr>
        <p:spPr/>
        <p:txBody>
          <a:bodyPr/>
          <a:lstStyle/>
          <a:p>
            <a:r>
              <a:rPr lang="en-US" dirty="0"/>
              <a:t>Reproducibility can be achieved when the following criteria are met</a:t>
            </a:r>
          </a:p>
        </p:txBody>
      </p:sp>
      <p:sp>
        <p:nvSpPr>
          <p:cNvPr id="3" name="Content Placeholder 2">
            <a:extLst>
              <a:ext uri="{FF2B5EF4-FFF2-40B4-BE49-F238E27FC236}">
                <a16:creationId xmlns:a16="http://schemas.microsoft.com/office/drawing/2014/main" id="{462ED18C-BE6C-67E6-CBA1-9D3ABB106B79}"/>
              </a:ext>
            </a:extLst>
          </p:cNvPr>
          <p:cNvSpPr>
            <a:spLocks noGrp="1"/>
          </p:cNvSpPr>
          <p:nvPr>
            <p:ph idx="1"/>
          </p:nvPr>
        </p:nvSpPr>
        <p:spPr/>
        <p:txBody>
          <a:bodyPr/>
          <a:lstStyle/>
          <a:p>
            <a:pPr lvl="1"/>
            <a:r>
              <a:rPr lang="en-US" sz="3600" dirty="0"/>
              <a:t>All methods are fully reported</a:t>
            </a:r>
          </a:p>
          <a:p>
            <a:pPr lvl="1"/>
            <a:r>
              <a:rPr lang="en-US" sz="3600" dirty="0"/>
              <a:t>All data and files used for the analysis are available</a:t>
            </a:r>
          </a:p>
          <a:p>
            <a:pPr lvl="1"/>
            <a:r>
              <a:rPr lang="en-US" sz="3600" dirty="0"/>
              <a:t>The process of analyzing raw data is well reported and preserved</a:t>
            </a:r>
          </a:p>
          <a:p>
            <a:pPr lvl="1"/>
            <a:endParaRPr lang="en-US" sz="3600" dirty="0"/>
          </a:p>
          <a:p>
            <a:pPr marL="128016" lvl="1" indent="0">
              <a:buNone/>
            </a:pPr>
            <a:r>
              <a:rPr lang="en-US" sz="3600" b="1" i="0" dirty="0">
                <a:solidFill>
                  <a:srgbClr val="000000"/>
                </a:solidFill>
                <a:effectLst/>
                <a:latin typeface="open sans" panose="020B0606030504020204" pitchFamily="34" charset="0"/>
              </a:rPr>
              <a:t>Same data</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script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results</a:t>
            </a:r>
            <a:endParaRPr lang="en-US" sz="3600" dirty="0"/>
          </a:p>
          <a:p>
            <a:endParaRPr lang="en-US" dirty="0"/>
          </a:p>
        </p:txBody>
      </p:sp>
      <p:sp>
        <p:nvSpPr>
          <p:cNvPr id="4" name="TextBox 3">
            <a:extLst>
              <a:ext uri="{FF2B5EF4-FFF2-40B4-BE49-F238E27FC236}">
                <a16:creationId xmlns:a16="http://schemas.microsoft.com/office/drawing/2014/main" id="{C5CFBAE8-0D66-DB4E-29A0-C8D780F95105}"/>
              </a:ext>
            </a:extLst>
          </p:cNvPr>
          <p:cNvSpPr txBox="1"/>
          <p:nvPr/>
        </p:nvSpPr>
        <p:spPr>
          <a:xfrm>
            <a:off x="0" y="6488668"/>
            <a:ext cx="8296507" cy="369332"/>
          </a:xfrm>
          <a:prstGeom prst="rect">
            <a:avLst/>
          </a:prstGeom>
          <a:noFill/>
        </p:spPr>
        <p:txBody>
          <a:bodyPr wrap="square" rtlCol="0">
            <a:spAutoFit/>
          </a:bodyPr>
          <a:lstStyle/>
          <a:p>
            <a:r>
              <a:rPr lang="en-US" dirty="0"/>
              <a:t>https://</a:t>
            </a:r>
            <a:r>
              <a:rPr lang="en-US" dirty="0" err="1"/>
              <a:t>www.r-bloggers.com</a:t>
            </a:r>
            <a:r>
              <a:rPr lang="en-US" dirty="0"/>
              <a:t>/2016/06/what-is-reproducible-research/</a:t>
            </a:r>
          </a:p>
        </p:txBody>
      </p:sp>
    </p:spTree>
    <p:extLst>
      <p:ext uri="{BB962C8B-B14F-4D97-AF65-F5344CB8AC3E}">
        <p14:creationId xmlns:p14="http://schemas.microsoft.com/office/powerpoint/2010/main" val="260418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1630053"/>
            <a:ext cx="6449902" cy="2878137"/>
          </a:xfrm>
        </p:spPr>
        <p:txBody>
          <a:bodyPr>
            <a:noAutofit/>
          </a:bodyPr>
          <a:lstStyle/>
          <a:p>
            <a:pPr marL="0" indent="0">
              <a:buNone/>
            </a:pPr>
            <a:r>
              <a:rPr lang="en-US" sz="2800" dirty="0"/>
              <a:t>“Can we redo the analysis with this month’s data?”</a:t>
            </a:r>
            <a:endParaRPr lang="is-IS" sz="2800" dirty="0"/>
          </a:p>
          <a:p>
            <a:pPr marL="0" indent="0">
              <a:buNone/>
            </a:pPr>
            <a:endParaRPr lang="is-IS" sz="2800" dirty="0"/>
          </a:p>
          <a:p>
            <a:pPr marL="0" indent="0">
              <a:buNone/>
            </a:pPr>
            <a:r>
              <a:rPr lang="is-IS" sz="2800" dirty="0"/>
              <a:t>“Why do the data in Table 1 not seem to agree with Figure 2?”</a:t>
            </a:r>
          </a:p>
          <a:p>
            <a:pPr marL="0" indent="0">
              <a:buNone/>
            </a:pPr>
            <a:endParaRPr lang="is-IS" sz="2800" dirty="0"/>
          </a:p>
          <a:p>
            <a:pPr marL="0" indent="0">
              <a:buNone/>
            </a:pPr>
            <a:r>
              <a:rPr lang="is-IS" sz="2800" dirty="0"/>
              <a:t>“Why did I decide to omit these six samples from my analysis?”</a:t>
            </a:r>
            <a:endParaRPr lang="en-US" sz="2800" dirty="0"/>
          </a:p>
        </p:txBody>
      </p:sp>
      <p:sp>
        <p:nvSpPr>
          <p:cNvPr id="6" name="Title 1"/>
          <p:cNvSpPr txBox="1">
            <a:spLocks/>
          </p:cNvSpPr>
          <p:nvPr/>
        </p:nvSpPr>
        <p:spPr>
          <a:xfrm>
            <a:off x="1024128" y="5425464"/>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35905</TotalTime>
  <Words>3980</Words>
  <Application>Microsoft Macintosh PowerPoint</Application>
  <PresentationFormat>Widescreen</PresentationFormat>
  <Paragraphs>377</Paragraphs>
  <Slides>46</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Arial,Sans-Serif</vt:lpstr>
      <vt:lpstr>Arial</vt:lpstr>
      <vt:lpstr>Arial Narrow</vt:lpstr>
      <vt:lpstr>Calibri</vt:lpstr>
      <vt:lpstr>open sans</vt:lpstr>
      <vt:lpstr>Tw Cen MT</vt:lpstr>
      <vt:lpstr>Tw Cen MT Condensed</vt:lpstr>
      <vt:lpstr>Wingdings</vt:lpstr>
      <vt:lpstr>Wingdings 3</vt:lpstr>
      <vt:lpstr>Integral</vt:lpstr>
      <vt:lpstr>Introduction to R and  Reproducible Reporting</vt:lpstr>
      <vt:lpstr>PowerPoint Presentation</vt:lpstr>
      <vt:lpstr>Why should we care about reproducibility?</vt:lpstr>
      <vt:lpstr>PowerPoint Presentation</vt:lpstr>
      <vt:lpstr>PowerPoint Presentation</vt:lpstr>
      <vt:lpstr>PowerPoint Presentation</vt:lpstr>
      <vt:lpstr>PowerPoint Presentation</vt:lpstr>
      <vt:lpstr>Reproducibility can be achieved when the following criteria are met</vt:lpstr>
      <vt:lpstr>PowerPoint Presentation</vt:lpstr>
      <vt:lpstr>R Course Introduction</vt:lpstr>
      <vt:lpstr>Course Goals and Objectives</vt:lpstr>
      <vt:lpstr>Sessions</vt:lpstr>
      <vt:lpstr>Tips for learning </vt:lpstr>
      <vt:lpstr>Onward!</vt:lpstr>
      <vt:lpstr>Getting started with RStudio and Quarto</vt:lpstr>
      <vt:lpstr>PowerPoint Presentation</vt:lpstr>
      <vt:lpstr>RStudio:  Hosted Remotely and In Your Home</vt:lpstr>
      <vt:lpstr>Your Turn #1 </vt:lpstr>
      <vt:lpstr>PowerPoint Presentation</vt:lpstr>
      <vt:lpstr>Setting Up a Project on the DLMP Server</vt:lpstr>
      <vt:lpstr>Working with our DLMP RStudio server gattaca</vt:lpstr>
      <vt:lpstr>Orienting yourself in the file structure using RStudio</vt:lpstr>
      <vt:lpstr>Create a new folder</vt:lpstr>
      <vt:lpstr>Create a new file</vt:lpstr>
      <vt:lpstr>Your Turn #2 </vt:lpstr>
      <vt:lpstr>Best Practice: Build a project folder structure to organize your work</vt:lpstr>
      <vt:lpstr>Reproducible Data Analysis with Quarto</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What else?</vt:lpstr>
      <vt:lpstr>PowerPoint Presentation</vt:lpstr>
      <vt:lpstr>PowerPoint Presentation</vt:lpstr>
      <vt:lpstr>RStudio supports multiple programming languages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679</cp:revision>
  <cp:lastPrinted>2019-02-19T22:36:37Z</cp:lastPrinted>
  <dcterms:created xsi:type="dcterms:W3CDTF">2018-02-01T22:00:01Z</dcterms:created>
  <dcterms:modified xsi:type="dcterms:W3CDTF">2025-06-27T15:51:42Z</dcterms:modified>
</cp:coreProperties>
</file>